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6" r:id="rId3"/>
  </p:sldMasterIdLst>
  <p:notesMasterIdLst>
    <p:notesMasterId r:id="rId27"/>
  </p:notesMasterIdLst>
  <p:handoutMasterIdLst>
    <p:handoutMasterId r:id="rId28"/>
  </p:handoutMasterIdLst>
  <p:sldIdLst>
    <p:sldId id="295" r:id="rId4"/>
    <p:sldId id="298" r:id="rId5"/>
    <p:sldId id="271" r:id="rId6"/>
    <p:sldId id="299" r:id="rId7"/>
    <p:sldId id="311" r:id="rId8"/>
    <p:sldId id="310" r:id="rId9"/>
    <p:sldId id="308" r:id="rId10"/>
    <p:sldId id="302" r:id="rId11"/>
    <p:sldId id="258" r:id="rId12"/>
    <p:sldId id="301" r:id="rId13"/>
    <p:sldId id="262" r:id="rId14"/>
    <p:sldId id="265" r:id="rId15"/>
    <p:sldId id="303" r:id="rId16"/>
    <p:sldId id="304" r:id="rId17"/>
    <p:sldId id="287" r:id="rId18"/>
    <p:sldId id="300" r:id="rId19"/>
    <p:sldId id="291" r:id="rId20"/>
    <p:sldId id="264" r:id="rId21"/>
    <p:sldId id="290" r:id="rId22"/>
    <p:sldId id="312" r:id="rId23"/>
    <p:sldId id="305" r:id="rId24"/>
    <p:sldId id="306" r:id="rId25"/>
    <p:sldId id="282" r:id="rId26"/>
  </p:sldIdLst>
  <p:sldSz cx="12192000" cy="6858000"/>
  <p:notesSz cx="6799263" cy="9929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0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42"/>
    <p:restoredTop sz="94711"/>
  </p:normalViewPr>
  <p:slideViewPr>
    <p:cSldViewPr snapToGrid="0" snapToObjects="1">
      <p:cViewPr varScale="1">
        <p:scale>
          <a:sx n="62" d="100"/>
          <a:sy n="62" d="100"/>
        </p:scale>
        <p:origin x="49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54" d="100"/>
          <a:sy n="154" d="100"/>
        </p:scale>
        <p:origin x="35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E995E529-E273-D448-ED9B-AFE57A6C100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BF74CF3-695C-C7EF-1C21-E7B6BDE3D1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C9DC3-53AD-684F-AFE5-DB3873D534EF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EA1607-16B1-8573-0E7A-B041869D9B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ADB0FE0-B1A1-AB2C-42B3-2E839046BC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ED130-5ED8-FA45-B0E5-44447B71DB31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1887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FB666A-20D5-9B44-8338-A578FBD165BA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9F0CB1-8A34-8A4F-8A6E-8BB08A91ECBB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5737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009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173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59229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354047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28215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808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422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5352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9211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8385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547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220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72706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521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21546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60534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393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149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23936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0657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9F0CB1-8A34-8A4F-8A6E-8BB08A91ECBB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1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I - TITL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5E312A2-38D2-3B20-7371-927DF6F5B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9569" r="4151"/>
          <a:stretch/>
        </p:blipFill>
        <p:spPr>
          <a:xfrm>
            <a:off x="7525669" y="0"/>
            <a:ext cx="4666332" cy="427676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C2F367A-C06D-6A94-EA4C-6F8B959922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0202"/>
          <a:stretch/>
        </p:blipFill>
        <p:spPr>
          <a:xfrm>
            <a:off x="8431901" y="5298675"/>
            <a:ext cx="3102594" cy="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76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4049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2274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7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111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587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30171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292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- DISP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pour une image  11">
            <a:extLst>
              <a:ext uri="{FF2B5EF4-FFF2-40B4-BE49-F238E27FC236}">
                <a16:creationId xmlns:a16="http://schemas.microsoft.com/office/drawing/2014/main" id="{F864128D-69E7-C536-8F45-B47E164C40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3343275" cy="25812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r-FR" dirty="0"/>
              <a:t>INSERT PICTURE HERE</a:t>
            </a:r>
          </a:p>
        </p:txBody>
      </p:sp>
      <p:sp>
        <p:nvSpPr>
          <p:cNvPr id="19" name="Espace réservé pour une image  11">
            <a:extLst>
              <a:ext uri="{FF2B5EF4-FFF2-40B4-BE49-F238E27FC236}">
                <a16:creationId xmlns:a16="http://schemas.microsoft.com/office/drawing/2014/main" id="{8A6A1543-D061-6FCE-23F4-D9DFC1EA7C8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2702560"/>
            <a:ext cx="3343275" cy="2581275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fr-FR" dirty="0"/>
              <a:t>INSERT PICTURE HERE</a:t>
            </a:r>
          </a:p>
        </p:txBody>
      </p:sp>
      <p:sp>
        <p:nvSpPr>
          <p:cNvPr id="20" name="Espace réservé pour une image  11">
            <a:extLst>
              <a:ext uri="{FF2B5EF4-FFF2-40B4-BE49-F238E27FC236}">
                <a16:creationId xmlns:a16="http://schemas.microsoft.com/office/drawing/2014/main" id="{51E07EA7-27E3-FC7F-71E9-111ADED9EF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5415281"/>
            <a:ext cx="3343275" cy="144272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dirty="0"/>
              <a:t>INSERT PICTURE HERE</a:t>
            </a:r>
          </a:p>
        </p:txBody>
      </p:sp>
      <p:sp>
        <p:nvSpPr>
          <p:cNvPr id="21" name="Espace réservé pour une image  11">
            <a:extLst>
              <a:ext uri="{FF2B5EF4-FFF2-40B4-BE49-F238E27FC236}">
                <a16:creationId xmlns:a16="http://schemas.microsoft.com/office/drawing/2014/main" id="{B68B86E5-D1EF-6E59-0A1D-ECED4EECF60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444240" y="1"/>
            <a:ext cx="3343275" cy="201676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/>
            </a:lvl1pPr>
          </a:lstStyle>
          <a:p>
            <a:r>
              <a:rPr lang="fr-FR" dirty="0"/>
              <a:t>INSERT PICTURE HERE</a:t>
            </a:r>
          </a:p>
        </p:txBody>
      </p:sp>
      <p:sp>
        <p:nvSpPr>
          <p:cNvPr id="22" name="Espace réservé pour une image  11">
            <a:extLst>
              <a:ext uri="{FF2B5EF4-FFF2-40B4-BE49-F238E27FC236}">
                <a16:creationId xmlns:a16="http://schemas.microsoft.com/office/drawing/2014/main" id="{1C343DFC-B486-36B8-D674-FEDBAB8B415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44240" y="2123440"/>
            <a:ext cx="3343275" cy="2600959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fr-FR" dirty="0"/>
              <a:t>INSERT PICTURE HERE</a:t>
            </a:r>
          </a:p>
        </p:txBody>
      </p:sp>
      <p:sp>
        <p:nvSpPr>
          <p:cNvPr id="23" name="Espace réservé pour une image  11">
            <a:extLst>
              <a:ext uri="{FF2B5EF4-FFF2-40B4-BE49-F238E27FC236}">
                <a16:creationId xmlns:a16="http://schemas.microsoft.com/office/drawing/2014/main" id="{809CC275-A13A-B80A-78DA-F1C1FBC6CE5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444240" y="4826001"/>
            <a:ext cx="3343275" cy="2032000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r>
              <a:rPr lang="fr-FR" dirty="0"/>
              <a:t>INSERT PICTURE HERE</a:t>
            </a:r>
          </a:p>
        </p:txBody>
      </p:sp>
    </p:spTree>
    <p:extLst>
      <p:ext uri="{BB962C8B-B14F-4D97-AF65-F5344CB8AC3E}">
        <p14:creationId xmlns:p14="http://schemas.microsoft.com/office/powerpoint/2010/main" val="3668100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DISPLAY 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7BCFF42F-7ED1-6676-812D-9BBF43B320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8323" y="652193"/>
            <a:ext cx="5862637" cy="5914572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fr-FR" dirty="0"/>
              <a:t>INSERT </a:t>
            </a:r>
          </a:p>
          <a:p>
            <a:r>
              <a:rPr lang="fr-FR" dirty="0"/>
              <a:t>PICTURE HERE</a:t>
            </a:r>
          </a:p>
        </p:txBody>
      </p:sp>
    </p:spTree>
    <p:extLst>
      <p:ext uri="{BB962C8B-B14F-4D97-AF65-F5344CB8AC3E}">
        <p14:creationId xmlns:p14="http://schemas.microsoft.com/office/powerpoint/2010/main" val="23266864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3787" t="9565" r="19957" b="10291"/>
          <a:stretch/>
        </p:blipFill>
        <p:spPr>
          <a:xfrm rot="16200000">
            <a:off x="-680864" y="680863"/>
            <a:ext cx="6857997" cy="549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285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F8787EE-38A6-14C4-1614-0B9C33E6A8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76" t="27778" r="18768" b="5249"/>
          <a:stretch/>
        </p:blipFill>
        <p:spPr>
          <a:xfrm rot="16200000">
            <a:off x="-1132488" y="1132491"/>
            <a:ext cx="6857997" cy="459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5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I - TITLE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85E312A2-38D2-3B20-7371-927DF6F5B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1" t="17150" r="6870" b="-376"/>
          <a:stretch/>
        </p:blipFill>
        <p:spPr>
          <a:xfrm>
            <a:off x="7426712" y="0"/>
            <a:ext cx="4765288" cy="4138768"/>
          </a:xfrm>
          <a:prstGeom prst="rect">
            <a:avLst/>
          </a:prstGeom>
        </p:spPr>
      </p:pic>
      <p:pic>
        <p:nvPicPr>
          <p:cNvPr id="4" name="Image 3" descr="Une image contenant texte, extérieur, vaisselle&#10;&#10;Description générée automatiquement">
            <a:extLst>
              <a:ext uri="{FF2B5EF4-FFF2-40B4-BE49-F238E27FC236}">
                <a16:creationId xmlns:a16="http://schemas.microsoft.com/office/drawing/2014/main" id="{EE33AD32-B89A-B762-CF6E-4B97A4ED65B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55109" y="1538563"/>
            <a:ext cx="3702237" cy="189043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20E148C-18FE-0BF1-C631-611A23B498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30691"/>
          <a:stretch/>
        </p:blipFill>
        <p:spPr>
          <a:xfrm>
            <a:off x="8441546" y="5268397"/>
            <a:ext cx="3080837" cy="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628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6811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5640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91C205-1DF8-960E-145E-4EDD772B2C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52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BFC9987-E87D-1F40-2E3F-897B84C225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18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23018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2BE822AE-7D14-6498-38B9-C371FE7CA0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481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935B5D1-F0FA-79EC-D55F-B31A680E0C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195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18376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5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E635105-3F2D-BE59-02D4-73340D7747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052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F3050AC-247B-CDB4-01F2-B957DF110B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9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I - TITLE -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F55CA7A-5F79-1C81-A6CD-69D331F53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17"/>
          <a:stretch/>
        </p:blipFill>
        <p:spPr>
          <a:xfrm>
            <a:off x="0" y="0"/>
            <a:ext cx="12190507" cy="62121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46032D-5353-9782-5BDA-E4252FA7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161"/>
          <a:stretch/>
        </p:blipFill>
        <p:spPr>
          <a:xfrm>
            <a:off x="817294" y="5698346"/>
            <a:ext cx="3104417" cy="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70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36DC621-5C9C-36BA-B09C-7070E3248A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6" y="0"/>
            <a:ext cx="121905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8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UI - TITLE -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F55CA7A-5F79-1C81-A6CD-69D331F53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17"/>
          <a:stretch/>
        </p:blipFill>
        <p:spPr>
          <a:xfrm>
            <a:off x="0" y="0"/>
            <a:ext cx="12190507" cy="62121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46032D-5353-9782-5BDA-E4252FA7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161"/>
          <a:stretch/>
        </p:blipFill>
        <p:spPr>
          <a:xfrm>
            <a:off x="817294" y="5698346"/>
            <a:ext cx="3104417" cy="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1867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- 0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55C9B252-6BA6-1753-4C9D-AED01EC728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6750" y="622300"/>
            <a:ext cx="5778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832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-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FC67FCC-6DDE-5257-25A4-10EEC78CA96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6750" y="622300"/>
            <a:ext cx="5778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6354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- 03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67E92D12-A5BA-0CBF-D42B-4B11BE0BC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6750" y="622300"/>
            <a:ext cx="5778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082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AL - 04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8D33458-218C-6FB5-5C6F-4EBCE63E82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06750" y="622300"/>
            <a:ext cx="5778500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68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UI - TITLE -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F55CA7A-5F79-1C81-A6CD-69D331F53B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9417"/>
          <a:stretch/>
        </p:blipFill>
        <p:spPr>
          <a:xfrm>
            <a:off x="0" y="0"/>
            <a:ext cx="12190507" cy="621212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946032D-5353-9782-5BDA-E4252FA775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0418"/>
          <a:stretch/>
        </p:blipFill>
        <p:spPr>
          <a:xfrm>
            <a:off x="702451" y="5698346"/>
            <a:ext cx="3092949" cy="65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133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7908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382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6349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9580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- 0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5749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31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30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Relationship Id="rId27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973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4" r:id="rId2"/>
    <p:sldLayoutId id="2147483682" r:id="rId3"/>
    <p:sldLayoutId id="2147483686" r:id="rId4"/>
    <p:sldLayoutId id="214748368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479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0" r:id="rId2"/>
    <p:sldLayoutId id="2147483673" r:id="rId3"/>
    <p:sldLayoutId id="2147483674" r:id="rId4"/>
    <p:sldLayoutId id="2147483654" r:id="rId5"/>
    <p:sldLayoutId id="2147483685" r:id="rId6"/>
    <p:sldLayoutId id="2147483660" r:id="rId7"/>
    <p:sldLayoutId id="2147483676" r:id="rId8"/>
    <p:sldLayoutId id="2147483677" r:id="rId9"/>
    <p:sldLayoutId id="2147483678" r:id="rId10"/>
    <p:sldLayoutId id="2147483675" r:id="rId11"/>
    <p:sldLayoutId id="2147483671" r:id="rId12"/>
    <p:sldLayoutId id="2147483669" r:id="rId13"/>
    <p:sldLayoutId id="2147483683" r:id="rId14"/>
    <p:sldLayoutId id="2147483672" r:id="rId15"/>
    <p:sldLayoutId id="2147483661" r:id="rId16"/>
    <p:sldLayoutId id="2147483679" r:id="rId17"/>
    <p:sldLayoutId id="2147483680" r:id="rId18"/>
    <p:sldLayoutId id="2147483659" r:id="rId19"/>
    <p:sldLayoutId id="2147483662" r:id="rId20"/>
    <p:sldLayoutId id="2147483663" r:id="rId21"/>
    <p:sldLayoutId id="2147483664" r:id="rId22"/>
    <p:sldLayoutId id="2147483665" r:id="rId23"/>
    <p:sldLayoutId id="2147483666" r:id="rId24"/>
    <p:sldLayoutId id="2147483667" r:id="rId25"/>
    <p:sldLayoutId id="2147483687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2A681EF-B61C-5D45-150C-9CA60CFC5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678A24D-A371-1C1C-FE71-33C4A7B906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970C42-34A0-F574-38D8-2A3DEBEF68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D1DEB0-12A3-BA44-A060-554FDDD94BB6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50737D-5B08-0208-4716-935988461F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DBB4D80-05D8-1B1A-467D-0A7086EAF1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9E780-6655-B448-9A26-ECBC75623A93}" type="slidenum">
              <a:rPr lang="fr-FR" smtClean="0"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312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5" r:id="rId2"/>
    <p:sldLayoutId id="2147483657" r:id="rId3"/>
    <p:sldLayoutId id="2147483658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rban-initiative.eu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eui-applicantseminars.eu/en/page/welcome/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1746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828D83-8CEF-06C9-CE35-19F422A5927F}"/>
              </a:ext>
            </a:extLst>
          </p:cNvPr>
          <p:cNvSpPr txBox="1"/>
          <p:nvPr/>
        </p:nvSpPr>
        <p:spPr>
          <a:xfrm>
            <a:off x="597625" y="2351782"/>
            <a:ext cx="7022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FUNDING OPPORTUNITIES</a:t>
            </a:r>
          </a:p>
          <a:p>
            <a:r>
              <a:rPr lang="pl-PL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information on EUI grants</a:t>
            </a:r>
            <a:endParaRPr lang="fr-FR" sz="32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43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id="{1D533779-6714-5714-FBB8-56530F152DB4}"/>
              </a:ext>
            </a:extLst>
          </p:cNvPr>
          <p:cNvGrpSpPr/>
          <p:nvPr/>
        </p:nvGrpSpPr>
        <p:grpSpPr>
          <a:xfrm>
            <a:off x="3725817" y="1299754"/>
            <a:ext cx="7688943" cy="738052"/>
            <a:chOff x="3370217" y="2214154"/>
            <a:chExt cx="7688943" cy="738052"/>
          </a:xfrm>
        </p:grpSpPr>
        <p:sp>
          <p:nvSpPr>
            <p:cNvPr id="4" name="N°1">
              <a:extLst>
                <a:ext uri="{FF2B5EF4-FFF2-40B4-BE49-F238E27FC236}">
                  <a16:creationId xmlns:a16="http://schemas.microsoft.com/office/drawing/2014/main" id="{6F7EF164-1439-5EEB-0EC6-C61F6FADB615}"/>
                </a:ext>
              </a:extLst>
            </p:cNvPr>
            <p:cNvSpPr/>
            <p:nvPr/>
          </p:nvSpPr>
          <p:spPr>
            <a:xfrm>
              <a:off x="3370217" y="2214154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4811D45D-5A4E-E5BD-3FC4-75BEAF656EEE}"/>
                </a:ext>
              </a:extLst>
            </p:cNvPr>
            <p:cNvSpPr txBox="1"/>
            <p:nvPr/>
          </p:nvSpPr>
          <p:spPr>
            <a:xfrm>
              <a:off x="4356464" y="2318656"/>
              <a:ext cx="670269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b="1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Innovative projects </a:t>
              </a:r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(new, untested solutions in Europe) with the potential to be replicated in other European cities</a:t>
              </a:r>
              <a:endParaRPr lang="fr-FR" sz="1400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0AB6A14C-E7A1-74C6-7DC8-9CC7A4B6F5A0}"/>
              </a:ext>
            </a:extLst>
          </p:cNvPr>
          <p:cNvGrpSpPr/>
          <p:nvPr/>
        </p:nvGrpSpPr>
        <p:grpSpPr>
          <a:xfrm>
            <a:off x="3725817" y="2253342"/>
            <a:ext cx="6028510" cy="738052"/>
            <a:chOff x="3370217" y="3167742"/>
            <a:chExt cx="6028510" cy="738052"/>
          </a:xfrm>
        </p:grpSpPr>
        <p:sp>
          <p:nvSpPr>
            <p:cNvPr id="7" name="N°1">
              <a:extLst>
                <a:ext uri="{FF2B5EF4-FFF2-40B4-BE49-F238E27FC236}">
                  <a16:creationId xmlns:a16="http://schemas.microsoft.com/office/drawing/2014/main" id="{6CF2A3F4-0674-E741-6271-26ACD2BEB8A6}"/>
                </a:ext>
              </a:extLst>
            </p:cNvPr>
            <p:cNvSpPr/>
            <p:nvPr/>
          </p:nvSpPr>
          <p:spPr>
            <a:xfrm>
              <a:off x="3370217" y="3167742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A8B4F18F-3468-C6D1-F960-D37BF094D4E6}"/>
                </a:ext>
              </a:extLst>
            </p:cNvPr>
            <p:cNvSpPr txBox="1"/>
            <p:nvPr/>
          </p:nvSpPr>
          <p:spPr>
            <a:xfrm>
              <a:off x="4356464" y="3272244"/>
              <a:ext cx="504226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Support of up to EUR </a:t>
              </a:r>
              <a:r>
                <a:rPr lang="en-GB" sz="1400" b="1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 million ERDF</a:t>
              </a:r>
            </a:p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(maximum co-financing rate of 80%)</a:t>
              </a:r>
              <a:endParaRPr lang="fr-FR" sz="1400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84996A8D-30C0-4DCB-63F4-EFC011CF00EE}"/>
              </a:ext>
            </a:extLst>
          </p:cNvPr>
          <p:cNvGrpSpPr/>
          <p:nvPr/>
        </p:nvGrpSpPr>
        <p:grpSpPr>
          <a:xfrm>
            <a:off x="3725817" y="3212755"/>
            <a:ext cx="7004387" cy="738052"/>
            <a:chOff x="3370217" y="4127155"/>
            <a:chExt cx="7004387" cy="738052"/>
          </a:xfrm>
        </p:grpSpPr>
        <p:sp>
          <p:nvSpPr>
            <p:cNvPr id="10" name="N°1">
              <a:extLst>
                <a:ext uri="{FF2B5EF4-FFF2-40B4-BE49-F238E27FC236}">
                  <a16:creationId xmlns:a16="http://schemas.microsoft.com/office/drawing/2014/main" id="{7DF09849-6909-9361-BDA9-34D52290AF04}"/>
                </a:ext>
              </a:extLst>
            </p:cNvPr>
            <p:cNvSpPr/>
            <p:nvPr/>
          </p:nvSpPr>
          <p:spPr>
            <a:xfrm>
              <a:off x="3370217" y="4127155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A08EAA1-CD3C-0C7C-2E74-6C78F8FE6E1C}"/>
                </a:ext>
              </a:extLst>
            </p:cNvPr>
            <p:cNvSpPr txBox="1"/>
            <p:nvPr/>
          </p:nvSpPr>
          <p:spPr>
            <a:xfrm>
              <a:off x="4356464" y="4231657"/>
              <a:ext cx="60181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Beneficiaries: </a:t>
              </a:r>
              <a:r>
                <a:rPr lang="pl-PL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urban authorities</a:t>
              </a:r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(associations or </a:t>
              </a:r>
              <a:r>
                <a:rPr lang="pl-PL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groupings</a:t>
              </a:r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of </a:t>
              </a:r>
              <a:r>
                <a:rPr lang="pl-PL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urban authorities</a:t>
              </a:r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) with a total population of more than </a:t>
              </a:r>
              <a:r>
                <a:rPr lang="en-GB" sz="1400" b="1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50 000 inhabitants</a:t>
              </a:r>
              <a:endParaRPr lang="fr-FR" sz="14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9EA48C02-3B8D-D826-FB72-2586E5F80EAA}"/>
              </a:ext>
            </a:extLst>
          </p:cNvPr>
          <p:cNvGrpSpPr/>
          <p:nvPr/>
        </p:nvGrpSpPr>
        <p:grpSpPr>
          <a:xfrm>
            <a:off x="3725817" y="4146038"/>
            <a:ext cx="7688943" cy="764182"/>
            <a:chOff x="3370217" y="5060438"/>
            <a:chExt cx="7688943" cy="764182"/>
          </a:xfrm>
        </p:grpSpPr>
        <p:sp>
          <p:nvSpPr>
            <p:cNvPr id="13" name="N°1">
              <a:extLst>
                <a:ext uri="{FF2B5EF4-FFF2-40B4-BE49-F238E27FC236}">
                  <a16:creationId xmlns:a16="http://schemas.microsoft.com/office/drawing/2014/main" id="{62AA9A2B-67CB-A557-A23A-32FA26620587}"/>
                </a:ext>
              </a:extLst>
            </p:cNvPr>
            <p:cNvSpPr/>
            <p:nvPr/>
          </p:nvSpPr>
          <p:spPr>
            <a:xfrm>
              <a:off x="3370217" y="5086568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2669937D-2248-689D-D567-E99EB12D88C6}"/>
                </a:ext>
              </a:extLst>
            </p:cNvPr>
            <p:cNvSpPr txBox="1"/>
            <p:nvPr/>
          </p:nvSpPr>
          <p:spPr>
            <a:xfrm>
              <a:off x="4356464" y="5060438"/>
              <a:ext cx="67026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Implementation period: </a:t>
              </a:r>
              <a:r>
                <a:rPr lang="en-GB" sz="1400" b="1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3.5 years</a:t>
              </a:r>
            </a:p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(+ 6 months of Project Initiation Phase and 3 months for administrative closure of activities)</a:t>
              </a:r>
              <a:endParaRPr lang="fr-FR" sz="1400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5" name="Groupe 11">
            <a:extLst>
              <a:ext uri="{FF2B5EF4-FFF2-40B4-BE49-F238E27FC236}">
                <a16:creationId xmlns:a16="http://schemas.microsoft.com/office/drawing/2014/main" id="{380C5B63-17D9-87A2-1EA9-24CEC89AC238}"/>
              </a:ext>
            </a:extLst>
          </p:cNvPr>
          <p:cNvGrpSpPr/>
          <p:nvPr/>
        </p:nvGrpSpPr>
        <p:grpSpPr>
          <a:xfrm>
            <a:off x="3725817" y="5198069"/>
            <a:ext cx="7688943" cy="756078"/>
            <a:chOff x="3370217" y="5086568"/>
            <a:chExt cx="7688943" cy="756078"/>
          </a:xfrm>
        </p:grpSpPr>
        <p:sp>
          <p:nvSpPr>
            <p:cNvPr id="16" name="N°1">
              <a:extLst>
                <a:ext uri="{FF2B5EF4-FFF2-40B4-BE49-F238E27FC236}">
                  <a16:creationId xmlns:a16="http://schemas.microsoft.com/office/drawing/2014/main" id="{13382452-583C-2CCF-22A9-FF60AFD1C4A5}"/>
                </a:ext>
              </a:extLst>
            </p:cNvPr>
            <p:cNvSpPr/>
            <p:nvPr/>
          </p:nvSpPr>
          <p:spPr>
            <a:xfrm>
              <a:off x="3370217" y="5086568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fr-FR" sz="1600" b="1" dirty="0"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ZoneTexte 13">
              <a:extLst>
                <a:ext uri="{FF2B5EF4-FFF2-40B4-BE49-F238E27FC236}">
                  <a16:creationId xmlns:a16="http://schemas.microsoft.com/office/drawing/2014/main" id="{AE9ED4E2-5CF7-5968-DA47-60C7747E21E8}"/>
                </a:ext>
              </a:extLst>
            </p:cNvPr>
            <p:cNvSpPr txBox="1"/>
            <p:nvPr/>
          </p:nvSpPr>
          <p:spPr>
            <a:xfrm>
              <a:off x="4356464" y="5103982"/>
              <a:ext cx="6702696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Thematic scope of support: each time defined by the European Commission and based on themes identified in the </a:t>
              </a:r>
              <a:r>
                <a:rPr lang="en-GB" sz="1400" b="1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Urban Agenda for the EU</a:t>
              </a:r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;</a:t>
              </a:r>
            </a:p>
            <a:p>
              <a:r>
                <a:rPr lang="en-GB" sz="1400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 call for proposals: </a:t>
              </a:r>
              <a:r>
                <a:rPr lang="en-GB" sz="1400" b="1" dirty="0">
                  <a:solidFill>
                    <a:schemeClr val="accent1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New European Bauhaus</a:t>
              </a:r>
              <a:endParaRPr lang="fr-FR" sz="14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23257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A02932-2981-18D0-76D3-7DEBA367C84E}"/>
              </a:ext>
            </a:extLst>
          </p:cNvPr>
          <p:cNvSpPr txBox="1"/>
          <p:nvPr/>
        </p:nvSpPr>
        <p:spPr>
          <a:xfrm>
            <a:off x="760823" y="1756408"/>
            <a:ext cx="5150880" cy="3925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QUALITY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PARTICIPATORY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MEASURABLE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AND SCALABLE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TRANSFERABLE </a:t>
            </a:r>
          </a:p>
          <a:p>
            <a:pPr>
              <a:lnSpc>
                <a:spcPct val="150000"/>
              </a:lnSpc>
            </a:pPr>
            <a:endParaRPr lang="pl-PL" sz="14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Implemented in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partnership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Prepared with a leading role for the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as a strategic partnership leader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Planned to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achieve the goals of local strategies and policies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In line with the spirit of the principles of good urban governance according to the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Leipzig Charter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fr-FR" sz="14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FDC167ED-0C76-7EF1-2F43-8EC524FDF619}"/>
              </a:ext>
            </a:extLst>
          </p:cNvPr>
          <p:cNvSpPr txBox="1"/>
          <p:nvPr/>
        </p:nvSpPr>
        <p:spPr>
          <a:xfrm>
            <a:off x="760824" y="628124"/>
            <a:ext cx="447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 SUPPORTS PROJECTS,</a:t>
            </a:r>
            <a:br>
              <a:rPr lang="fr-BE" sz="20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are</a:t>
            </a:r>
            <a:r>
              <a:rPr lang="pl-PL" sz="20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b="1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age 7" descr="Une image contenant extérieur, ciel, terrain, rue&#10;&#10;Description générée automatiquement">
            <a:extLst>
              <a:ext uri="{FF2B5EF4-FFF2-40B4-BE49-F238E27FC236}">
                <a16:creationId xmlns:a16="http://schemas.microsoft.com/office/drawing/2014/main" id="{82FE1958-7647-538E-53D2-B0E2E043A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88" t="18381" r="2030" b="11950"/>
          <a:stretch/>
        </p:blipFill>
        <p:spPr>
          <a:xfrm>
            <a:off x="6280298" y="0"/>
            <a:ext cx="591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7295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CDA4319-7B4B-A5C9-F0FD-0B6A052AC85D}"/>
              </a:ext>
            </a:extLst>
          </p:cNvPr>
          <p:cNvSpPr txBox="1"/>
          <p:nvPr/>
        </p:nvSpPr>
        <p:spPr>
          <a:xfrm>
            <a:off x="4724400" y="2230898"/>
            <a:ext cx="30842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component of EUI projects</a:t>
            </a:r>
            <a:r>
              <a:rPr lang="fr-BE" sz="20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BE" sz="20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</a:t>
            </a:r>
          </a:p>
          <a:p>
            <a:endParaRPr lang="pl-PL" sz="20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international partnership - 3 partner "transfer cities"</a:t>
            </a:r>
            <a:endParaRPr lang="fr-FR" sz="20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136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4AE5C8B0-5EB7-4D0E-D798-02648659562C}"/>
              </a:ext>
            </a:extLst>
          </p:cNvPr>
          <p:cNvSpPr txBox="1"/>
          <p:nvPr/>
        </p:nvSpPr>
        <p:spPr>
          <a:xfrm>
            <a:off x="711925" y="1258556"/>
            <a:ext cx="960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LEADER CITIES: AN OPPORTUNITY TO SPREAD INNOVATION</a:t>
            </a:r>
            <a:br>
              <a:rPr lang="pl-PL" sz="20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PARTNER CITIES: A CHANCE TO BENEFIT FROM THE EUI OFFER</a:t>
            </a:r>
            <a:endParaRPr lang="fr-FR" sz="20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38A6EA8-D401-7DEA-62A9-F155C2519E21}"/>
              </a:ext>
            </a:extLst>
          </p:cNvPr>
          <p:cNvSpPr txBox="1"/>
          <p:nvPr/>
        </p:nvSpPr>
        <p:spPr>
          <a:xfrm>
            <a:off x="1251862" y="2307782"/>
            <a:ext cx="10561447" cy="2996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aim is</a:t>
            </a:r>
            <a:r>
              <a:rPr lang="pl-PL" sz="1600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Observing (</a:t>
            </a:r>
            <a:r>
              <a:rPr lang="en-GB" sz="1600" dirty="0" err="1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the implementation process of an urban innovation, (ii) the testing of a pilot solution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Exchange of knowledge and experience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Preparation for possible adaptation (and subsequent implementation) of the pilot solution to local conditions</a:t>
            </a:r>
          </a:p>
          <a:p>
            <a:pPr>
              <a:lnSpc>
                <a:spcPct val="150000"/>
              </a:lnSpc>
            </a:pPr>
            <a:r>
              <a:rPr lang="pl-PL" sz="16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Bud</a:t>
            </a:r>
            <a:r>
              <a:rPr lang="en-GB" sz="16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pl-PL" sz="16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</a:t>
            </a:r>
            <a:r>
              <a:rPr lang="pl-PL" sz="1600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120 000 ERDF per city (+ own contribution required)</a:t>
            </a: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Funded</a:t>
            </a:r>
            <a:r>
              <a:rPr lang="pl-PL" sz="1600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study visits, workshops, meetings, expertise, analyses, mini pilot actions</a:t>
            </a:r>
          </a:p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Expected outputs</a:t>
            </a:r>
            <a:r>
              <a:rPr lang="pl-PL" sz="1600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elf-evaluation at the beginning and at the end of the cooperation; feasibility analysis of the pilot solution</a:t>
            </a:r>
            <a:endParaRPr lang="fr-FR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397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828D83-8CEF-06C9-CE35-19F422A5927F}"/>
              </a:ext>
            </a:extLst>
          </p:cNvPr>
          <p:cNvSpPr txBox="1"/>
          <p:nvPr/>
        </p:nvSpPr>
        <p:spPr>
          <a:xfrm>
            <a:off x="597625" y="2351782"/>
            <a:ext cx="7022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FIRST CALL FOR PROPOSALS </a:t>
            </a:r>
            <a:r>
              <a:rPr lang="en-GB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Autumn</a:t>
            </a:r>
            <a:r>
              <a:rPr lang="pl-PL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2022</a:t>
            </a:r>
            <a:endParaRPr lang="fr-FR" sz="32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8343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lower, plant, resort, garden&#10;&#10;Description automatically generated">
            <a:extLst>
              <a:ext uri="{FF2B5EF4-FFF2-40B4-BE49-F238E27FC236}">
                <a16:creationId xmlns:a16="http://schemas.microsoft.com/office/drawing/2014/main" id="{B8949D03-4709-0E85-18CE-820791E37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192001" cy="8133614"/>
          </a:xfrm>
          <a:prstGeom prst="rect">
            <a:avLst/>
          </a:prstGeom>
        </p:spPr>
      </p:pic>
      <p:sp>
        <p:nvSpPr>
          <p:cNvPr id="6" name="Rectangle : coins arrondis 1">
            <a:extLst>
              <a:ext uri="{FF2B5EF4-FFF2-40B4-BE49-F238E27FC236}">
                <a16:creationId xmlns:a16="http://schemas.microsoft.com/office/drawing/2014/main" id="{6B9C7199-6A7A-73D3-F87B-6D510BA8AD71}"/>
              </a:ext>
            </a:extLst>
          </p:cNvPr>
          <p:cNvSpPr/>
          <p:nvPr/>
        </p:nvSpPr>
        <p:spPr>
          <a:xfrm>
            <a:off x="-424543" y="624838"/>
            <a:ext cx="6520543" cy="1497875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tlCol="0" anchor="ctr"/>
          <a:lstStyle/>
          <a:p>
            <a:r>
              <a:rPr lang="pl-PL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GB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EW</a:t>
            </a:r>
            <a:r>
              <a:rPr lang="pl-PL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EUROPE</a:t>
            </a:r>
            <a:r>
              <a:rPr lang="en-GB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pl-PL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BAUHAUS</a:t>
            </a:r>
            <a:r>
              <a:rPr lang="en-GB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(NEB)</a:t>
            </a:r>
            <a:endParaRPr lang="fr-FR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34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C966A783-2EDE-6981-FB0C-5121A16C78E3}"/>
              </a:ext>
            </a:extLst>
          </p:cNvPr>
          <p:cNvSpPr txBox="1"/>
          <p:nvPr/>
        </p:nvSpPr>
        <p:spPr>
          <a:xfrm>
            <a:off x="589263" y="1183702"/>
            <a:ext cx="8655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 THE FIRST CALL, </a:t>
            </a:r>
            <a:r>
              <a:rPr lang="pl-PL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 WILL FINANCE </a:t>
            </a:r>
            <a:r>
              <a:rPr lang="en-GB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PROJECTS WHICH ARE EXAMPLES OF NEB INTERVENTIONS </a:t>
            </a:r>
            <a:r>
              <a:rPr lang="pl-PL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</a:p>
          <a:p>
            <a:r>
              <a:rPr lang="en-GB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TAKE INTO ACCOUNT THE THREE BASIC VALUES OF NEB</a:t>
            </a:r>
            <a:r>
              <a:rPr lang="pl-PL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n-GB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9DF898-03B3-6D18-DA71-8FD74F6F5A50}"/>
              </a:ext>
            </a:extLst>
          </p:cNvPr>
          <p:cNvSpPr txBox="1"/>
          <p:nvPr/>
        </p:nvSpPr>
        <p:spPr>
          <a:xfrm>
            <a:off x="1739590" y="2402274"/>
            <a:ext cx="7803076" cy="3031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644525" lvl="0"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pl-PL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Beauty</a:t>
            </a:r>
            <a:r>
              <a:rPr lang="pl-PL" sz="1800" b="1" dirty="0">
                <a:solidFill>
                  <a:schemeClr val="accent2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r>
              <a:rPr lang="pl-PL" sz="1800" b="1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are aesthetically pleasing, but also inspired by art and culture, responding to needs and improving the quality of experience and sensation beyond mere functionality.</a:t>
            </a:r>
          </a:p>
          <a:p>
            <a:pPr marR="644525" lvl="0"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pl-PL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development</a:t>
            </a:r>
            <a:r>
              <a:rPr lang="pl-PL" sz="1800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</a:t>
            </a:r>
            <a:r>
              <a:rPr lang="en-GB" sz="1800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compatibility with nature, the environment and our planet. </a:t>
            </a:r>
          </a:p>
          <a:p>
            <a:pPr marR="644525" lvl="0" algn="just">
              <a:lnSpc>
                <a:spcPct val="130000"/>
              </a:lnSpc>
              <a:spcBef>
                <a:spcPts val="600"/>
              </a:spcBef>
              <a:spcAft>
                <a:spcPts val="1200"/>
              </a:spcAft>
              <a:buSzPts val="1000"/>
              <a:tabLst>
                <a:tab pos="457200" algn="l"/>
              </a:tabLst>
            </a:pPr>
            <a:r>
              <a:rPr lang="pl-PL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</a:t>
            </a:r>
            <a:r>
              <a:rPr lang="en-GB" b="1" dirty="0" err="1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tion</a:t>
            </a:r>
            <a:r>
              <a:rPr lang="pl-PL" sz="1800" dirty="0">
                <a:solidFill>
                  <a:srgbClr val="000000"/>
                </a:solidFill>
                <a:effectLst/>
                <a:latin typeface="Ubuntu" panose="020B0504030602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 encourage dialogue between representatives of different cultures, disciplines, genders and ages. </a:t>
            </a:r>
            <a:endParaRPr lang="en-GB" sz="1800" dirty="0">
              <a:solidFill>
                <a:srgbClr val="000000"/>
              </a:solidFill>
              <a:effectLst/>
              <a:latin typeface="Ubuntu" panose="020B0504030602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082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4D3DC844-CFA1-2D83-D574-8D0CD35D55FD}"/>
              </a:ext>
            </a:extLst>
          </p:cNvPr>
          <p:cNvSpPr txBox="1"/>
          <p:nvPr/>
        </p:nvSpPr>
        <p:spPr>
          <a:xfrm>
            <a:off x="1088540" y="869613"/>
            <a:ext cx="81752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Cities </a:t>
            </a:r>
            <a:r>
              <a:rPr lang="pl-PL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</a:t>
            </a:r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encouraged to submit proposals relating </a:t>
            </a:r>
            <a:br>
              <a:rPr lang="pl-PL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pl-PL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following </a:t>
            </a:r>
            <a:r>
              <a:rPr lang="pl-PL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subjects</a:t>
            </a:r>
            <a:r>
              <a:rPr lang="en-GB" sz="20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fr-FR" sz="20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B9C3C7FA-A865-1071-D75E-511F41D88350}"/>
              </a:ext>
            </a:extLst>
          </p:cNvPr>
          <p:cNvGrpSpPr/>
          <p:nvPr/>
        </p:nvGrpSpPr>
        <p:grpSpPr>
          <a:xfrm>
            <a:off x="1279148" y="2377921"/>
            <a:ext cx="6028510" cy="738052"/>
            <a:chOff x="3370217" y="2214154"/>
            <a:chExt cx="6028510" cy="738052"/>
          </a:xfrm>
        </p:grpSpPr>
        <p:sp>
          <p:nvSpPr>
            <p:cNvPr id="6" name="N°1">
              <a:extLst>
                <a:ext uri="{FF2B5EF4-FFF2-40B4-BE49-F238E27FC236}">
                  <a16:creationId xmlns:a16="http://schemas.microsoft.com/office/drawing/2014/main" id="{29610AF3-E094-06AA-57C9-4719D87EFAC3}"/>
                </a:ext>
              </a:extLst>
            </p:cNvPr>
            <p:cNvSpPr/>
            <p:nvPr/>
          </p:nvSpPr>
          <p:spPr>
            <a:xfrm>
              <a:off x="3370217" y="2214154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D4624783-EDF6-AF58-2158-F444C44678DD}"/>
                </a:ext>
              </a:extLst>
            </p:cNvPr>
            <p:cNvSpPr txBox="1"/>
            <p:nvPr/>
          </p:nvSpPr>
          <p:spPr>
            <a:xfrm>
              <a:off x="4356464" y="2254189"/>
              <a:ext cx="504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00" dirty="0">
                  <a:solidFill>
                    <a:schemeClr val="accent2"/>
                  </a:solidFill>
                  <a:effectLst/>
                  <a:latin typeface="Ubuntu" panose="020B0504030602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Construction and renovation in the spirit of circularity and carbon neutrality</a:t>
              </a:r>
              <a:endParaRPr lang="fr-FR" sz="1200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020B0028-A6CC-563D-F481-C58763DDF20F}"/>
              </a:ext>
            </a:extLst>
          </p:cNvPr>
          <p:cNvGrpSpPr/>
          <p:nvPr/>
        </p:nvGrpSpPr>
        <p:grpSpPr>
          <a:xfrm>
            <a:off x="1279148" y="3335392"/>
            <a:ext cx="6028510" cy="738052"/>
            <a:chOff x="3370217" y="3167742"/>
            <a:chExt cx="6028510" cy="738052"/>
          </a:xfrm>
        </p:grpSpPr>
        <p:sp>
          <p:nvSpPr>
            <p:cNvPr id="9" name="N°1">
              <a:extLst>
                <a:ext uri="{FF2B5EF4-FFF2-40B4-BE49-F238E27FC236}">
                  <a16:creationId xmlns:a16="http://schemas.microsoft.com/office/drawing/2014/main" id="{E8DFB6D6-86DB-C7D5-490A-E6478533CED4}"/>
                </a:ext>
              </a:extLst>
            </p:cNvPr>
            <p:cNvSpPr/>
            <p:nvPr/>
          </p:nvSpPr>
          <p:spPr>
            <a:xfrm>
              <a:off x="3370217" y="3167742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C94E976A-078A-4329-67B3-B450B4DF0F5B}"/>
                </a:ext>
              </a:extLst>
            </p:cNvPr>
            <p:cNvSpPr txBox="1"/>
            <p:nvPr/>
          </p:nvSpPr>
          <p:spPr>
            <a:xfrm>
              <a:off x="4356464" y="3213602"/>
              <a:ext cx="504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accent2"/>
                  </a:solidFill>
                  <a:latin typeface="Ubuntu" panose="020B0504030602030204" pitchFamily="34" charset="0"/>
                  <a:cs typeface="Arial" panose="020B0604020202020204" pitchFamily="34" charset="0"/>
                </a:rPr>
                <a:t>Preservation and transformation of cultural heritage</a:t>
              </a:r>
              <a:endParaRPr lang="fr-FR" b="1" dirty="0">
                <a:solidFill>
                  <a:schemeClr val="accent2"/>
                </a:solidFill>
                <a:latin typeface="Ubuntu" panose="020B05040306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DF7FF522-E459-2F64-CD9E-62244B7FD868}"/>
              </a:ext>
            </a:extLst>
          </p:cNvPr>
          <p:cNvGrpSpPr/>
          <p:nvPr/>
        </p:nvGrpSpPr>
        <p:grpSpPr>
          <a:xfrm>
            <a:off x="1279148" y="4292863"/>
            <a:ext cx="6028510" cy="738052"/>
            <a:chOff x="3370217" y="4127155"/>
            <a:chExt cx="6028510" cy="738052"/>
          </a:xfrm>
        </p:grpSpPr>
        <p:sp>
          <p:nvSpPr>
            <p:cNvPr id="12" name="N°1">
              <a:extLst>
                <a:ext uri="{FF2B5EF4-FFF2-40B4-BE49-F238E27FC236}">
                  <a16:creationId xmlns:a16="http://schemas.microsoft.com/office/drawing/2014/main" id="{7D850D7A-6D20-9B2A-5A63-86AAC12D5A54}"/>
                </a:ext>
              </a:extLst>
            </p:cNvPr>
            <p:cNvSpPr/>
            <p:nvPr/>
          </p:nvSpPr>
          <p:spPr>
            <a:xfrm>
              <a:off x="3370217" y="4127155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4118D635-42AA-8B33-A4B4-1ACF62B3286E}"/>
                </a:ext>
              </a:extLst>
            </p:cNvPr>
            <p:cNvSpPr txBox="1"/>
            <p:nvPr/>
          </p:nvSpPr>
          <p:spPr>
            <a:xfrm>
              <a:off x="4356464" y="4173015"/>
              <a:ext cx="50422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accent2"/>
                  </a:solidFill>
                  <a:latin typeface="Ubuntu" panose="020B0504030602030204" pitchFamily="34" charset="0"/>
                  <a:cs typeface="Arial" panose="020B0604020202020204" pitchFamily="34" charset="0"/>
                </a:rPr>
                <a:t>Adaptation and conversion of buildings for affordable housing solutions</a:t>
              </a:r>
              <a:endParaRPr lang="fr-FR" dirty="0">
                <a:solidFill>
                  <a:schemeClr val="accent2"/>
                </a:solidFill>
                <a:latin typeface="Ubuntu" panose="020B0504030602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C2677254-A05E-715E-3A86-F6BB3501293F}"/>
              </a:ext>
            </a:extLst>
          </p:cNvPr>
          <p:cNvGrpSpPr/>
          <p:nvPr/>
        </p:nvGrpSpPr>
        <p:grpSpPr>
          <a:xfrm>
            <a:off x="1279148" y="5250335"/>
            <a:ext cx="6028510" cy="738052"/>
            <a:chOff x="3370217" y="5086568"/>
            <a:chExt cx="6028510" cy="738052"/>
          </a:xfrm>
        </p:grpSpPr>
        <p:sp>
          <p:nvSpPr>
            <p:cNvPr id="15" name="N°1">
              <a:extLst>
                <a:ext uri="{FF2B5EF4-FFF2-40B4-BE49-F238E27FC236}">
                  <a16:creationId xmlns:a16="http://schemas.microsoft.com/office/drawing/2014/main" id="{A47824FA-C3CE-BDD2-9697-B243D5862DB5}"/>
                </a:ext>
              </a:extLst>
            </p:cNvPr>
            <p:cNvSpPr/>
            <p:nvPr/>
          </p:nvSpPr>
          <p:spPr>
            <a:xfrm>
              <a:off x="3370217" y="5086568"/>
              <a:ext cx="738052" cy="73805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dirty="0"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93B19754-58D5-D1E3-B012-C77E58109674}"/>
                </a:ext>
              </a:extLst>
            </p:cNvPr>
            <p:cNvSpPr txBox="1"/>
            <p:nvPr/>
          </p:nvSpPr>
          <p:spPr>
            <a:xfrm>
              <a:off x="4356464" y="5270928"/>
              <a:ext cx="50422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b="1" dirty="0">
                  <a:solidFill>
                    <a:schemeClr val="accent2"/>
                  </a:solidFill>
                  <a:latin typeface="Ubuntu" panose="020B0504030602030204" pitchFamily="34" charset="0"/>
                  <a:cs typeface="Arial" panose="020B0604020202020204" pitchFamily="34" charset="0"/>
                </a:rPr>
                <a:t>Regeneration of urban spaces</a:t>
              </a:r>
              <a:endParaRPr lang="fr-FR" b="1" dirty="0">
                <a:solidFill>
                  <a:schemeClr val="accent2"/>
                </a:solidFill>
                <a:latin typeface="Ubuntu" panose="020B0504030602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8" name="Rectangle : coins arrondis 1">
            <a:extLst>
              <a:ext uri="{FF2B5EF4-FFF2-40B4-BE49-F238E27FC236}">
                <a16:creationId xmlns:a16="http://schemas.microsoft.com/office/drawing/2014/main" id="{BA183B24-1D93-4A78-F347-2249358E42CF}"/>
              </a:ext>
            </a:extLst>
          </p:cNvPr>
          <p:cNvSpPr/>
          <p:nvPr/>
        </p:nvSpPr>
        <p:spPr>
          <a:xfrm>
            <a:off x="7108371" y="6039027"/>
            <a:ext cx="3092712" cy="5891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tlCol="0" anchor="ctr"/>
          <a:lstStyle/>
          <a:p>
            <a:endParaRPr lang="fr-FR" dirty="0"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CF0626-F542-E379-76FC-0D6FF96B44D5}"/>
              </a:ext>
            </a:extLst>
          </p:cNvPr>
          <p:cNvSpPr txBox="1"/>
          <p:nvPr/>
        </p:nvSpPr>
        <p:spPr>
          <a:xfrm>
            <a:off x="6741150" y="6127177"/>
            <a:ext cx="3427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  <a:latin typeface="Ubuntu" panose="020B0504030602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www.urban-initiative.eu</a:t>
            </a:r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 </a:t>
            </a:r>
            <a:endParaRPr lang="en-GB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pic>
        <p:nvPicPr>
          <p:cNvPr id="2" name="Picture 1" descr="Diagram&#10;&#10;Description automatically generated">
            <a:extLst>
              <a:ext uri="{FF2B5EF4-FFF2-40B4-BE49-F238E27FC236}">
                <a16:creationId xmlns:a16="http://schemas.microsoft.com/office/drawing/2014/main" id="{EABF627F-734F-CDA1-A72B-ABC3258F0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1312" y="3959868"/>
            <a:ext cx="1935293" cy="1947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8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280B03B-9A86-79A8-CEEB-463F5C1430B6}"/>
              </a:ext>
            </a:extLst>
          </p:cNvPr>
          <p:cNvSpPr txBox="1"/>
          <p:nvPr/>
        </p:nvSpPr>
        <p:spPr>
          <a:xfrm>
            <a:off x="861555" y="906315"/>
            <a:ext cx="960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PRACTICAL INFORMATION</a:t>
            </a:r>
            <a:endParaRPr lang="fr-FR" sz="3200" b="1" dirty="0">
              <a:solidFill>
                <a:schemeClr val="accent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 11" descr="Une image contenant texte, personne, portable, gens&#10;&#10;Description générée automatiquement">
            <a:extLst>
              <a:ext uri="{FF2B5EF4-FFF2-40B4-BE49-F238E27FC236}">
                <a16:creationId xmlns:a16="http://schemas.microsoft.com/office/drawing/2014/main" id="{2AF87296-5CF2-3258-A0A3-A6E24D404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5" t="12492" r="3236" b="30716"/>
          <a:stretch/>
        </p:blipFill>
        <p:spPr>
          <a:xfrm>
            <a:off x="6560256" y="2722179"/>
            <a:ext cx="5631744" cy="24132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8C3C682-2FAD-FB88-76FB-A88093D4AC7A}"/>
              </a:ext>
            </a:extLst>
          </p:cNvPr>
          <p:cNvSpPr txBox="1"/>
          <p:nvPr/>
        </p:nvSpPr>
        <p:spPr>
          <a:xfrm>
            <a:off x="861556" y="2706663"/>
            <a:ext cx="5539244" cy="3857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otal budget: </a:t>
            </a:r>
            <a:r>
              <a:rPr lang="pl-PL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ERDF 50 million</a:t>
            </a:r>
            <a:endParaRPr lang="en-GB" sz="1600" b="1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GB" sz="1600" baseline="300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CALL EUI-IAs opened on </a:t>
            </a:r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10/10/2022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closes on </a:t>
            </a:r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19/01/2023 at 2PM CET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Indicative timeline: </a:t>
            </a:r>
          </a:p>
          <a:p>
            <a:pPr algn="just"/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(a) Eligibility check: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January – February 2023 </a:t>
            </a:r>
          </a:p>
          <a:p>
            <a:pPr marL="285750" indent="-285750" algn="just">
              <a:buBlip>
                <a:blip r:embed="rId4"/>
              </a:buBlip>
            </a:pPr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(b) Strategic assessment: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– April 2023</a:t>
            </a:r>
          </a:p>
          <a:p>
            <a:pPr marL="285750" indent="-285750" algn="just">
              <a:buBlip>
                <a:blip r:embed="rId4"/>
              </a:buBlip>
            </a:pPr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 Operational assessment: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– June 2023</a:t>
            </a:r>
          </a:p>
          <a:p>
            <a:pPr marL="285750" indent="-285750" algn="just">
              <a:buBlip>
                <a:blip r:embed="rId4"/>
              </a:buBlip>
            </a:pPr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(d) Announcement of approved projects: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2023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43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167439A-88E8-87DA-85AF-8E91CDABD223}"/>
              </a:ext>
            </a:extLst>
          </p:cNvPr>
          <p:cNvSpPr txBox="1"/>
          <p:nvPr/>
        </p:nvSpPr>
        <p:spPr>
          <a:xfrm>
            <a:off x="597626" y="3537874"/>
            <a:ext cx="55948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Tommaso Galli</a:t>
            </a:r>
            <a:endParaRPr lang="pl-PL" b="1" dirty="0">
              <a:solidFill>
                <a:schemeClr val="accent6">
                  <a:lumMod val="75000"/>
                </a:schemeClr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b="1" dirty="0">
                <a:solidFill>
                  <a:schemeClr val="accent6">
                    <a:lumMod val="75000"/>
                  </a:schemeClr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European Urban Initiative Permanent Secretariat</a:t>
            </a:r>
            <a:endParaRPr lang="fr-FR" b="1" dirty="0">
              <a:solidFill>
                <a:schemeClr val="accent6">
                  <a:lumMod val="75000"/>
                </a:schemeClr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262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C280B03B-9A86-79A8-CEEB-463F5C1430B6}"/>
              </a:ext>
            </a:extLst>
          </p:cNvPr>
          <p:cNvSpPr txBox="1"/>
          <p:nvPr/>
        </p:nvSpPr>
        <p:spPr>
          <a:xfrm>
            <a:off x="861555" y="906315"/>
            <a:ext cx="96012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PRACTICAL INFORMATION</a:t>
            </a:r>
            <a:endParaRPr lang="fr-FR" sz="3200" b="1" dirty="0">
              <a:solidFill>
                <a:schemeClr val="accent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Image 11" descr="Une image contenant texte, personne, portable, gens&#10;&#10;Description générée automatiquement">
            <a:extLst>
              <a:ext uri="{FF2B5EF4-FFF2-40B4-BE49-F238E27FC236}">
                <a16:creationId xmlns:a16="http://schemas.microsoft.com/office/drawing/2014/main" id="{2AF87296-5CF2-3258-A0A3-A6E24D404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15" t="12492" r="3236" b="30716"/>
          <a:stretch/>
        </p:blipFill>
        <p:spPr>
          <a:xfrm>
            <a:off x="6560256" y="2722179"/>
            <a:ext cx="5631744" cy="2413239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78C3C682-2FAD-FB88-76FB-A88093D4AC7A}"/>
              </a:ext>
            </a:extLst>
          </p:cNvPr>
          <p:cNvSpPr txBox="1"/>
          <p:nvPr/>
        </p:nvSpPr>
        <p:spPr>
          <a:xfrm>
            <a:off x="861556" y="2706663"/>
            <a:ext cx="5539244" cy="2257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on-site </a:t>
            </a:r>
            <a:r>
              <a:rPr lang="pl-PL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seminars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Brussels (19/10), Vienna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(8-9/10)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Sofia, Vilnius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  <a:hlinkClick r:id="rId5"/>
              </a:rPr>
              <a:t>https://www.eui-applicantseminars.eu/en/page/welcome/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pl-PL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thematic </a:t>
            </a:r>
            <a:r>
              <a:rPr lang="pl-PL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on-line seminars</a:t>
            </a:r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pl-PL" sz="1600" b="1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ndividual consultations</a:t>
            </a:r>
          </a:p>
          <a:p>
            <a:pPr marL="285750" indent="-285750">
              <a:lnSpc>
                <a:spcPct val="150000"/>
              </a:lnSpc>
              <a:buBlip>
                <a:blip r:embed="rId4"/>
              </a:buBlip>
            </a:pPr>
            <a:r>
              <a:rPr lang="pl-PL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Q&amp;A </a:t>
            </a: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EUI website</a:t>
            </a:r>
            <a:endParaRPr lang="fr-FR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14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828D83-8CEF-06C9-CE35-19F422A5927F}"/>
              </a:ext>
            </a:extLst>
          </p:cNvPr>
          <p:cNvSpPr txBox="1"/>
          <p:nvPr/>
        </p:nvSpPr>
        <p:spPr>
          <a:xfrm>
            <a:off x="597625" y="2351782"/>
            <a:ext cx="107452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ELSE DOES EUI OFFER</a:t>
            </a:r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r>
              <a:rPr lang="en-GB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Other components of the Initiative &amp; </a:t>
            </a:r>
            <a:r>
              <a:rPr lang="pl-PL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</a:t>
            </a:r>
            <a:r>
              <a:rPr lang="en-GB" sz="3200" b="1" dirty="0" err="1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</a:t>
            </a:r>
            <a:r>
              <a:rPr lang="en-GB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calls</a:t>
            </a:r>
            <a:endParaRPr lang="fr-FR" sz="32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832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07A02932-2981-18D0-76D3-7DEBA367C84E}"/>
              </a:ext>
            </a:extLst>
          </p:cNvPr>
          <p:cNvSpPr txBox="1"/>
          <p:nvPr/>
        </p:nvSpPr>
        <p:spPr>
          <a:xfrm>
            <a:off x="760823" y="591637"/>
            <a:ext cx="5917068" cy="188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BASE PLATFORM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CONFERENCES, SEMINARS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TRAININGS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 NETWORKING EVENTS</a:t>
            </a:r>
          </a:p>
          <a:p>
            <a:pPr marL="285750" indent="-285750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TRANSFER NETWORKS (IN COOPERATION WITH URBACT)</a:t>
            </a:r>
            <a:endParaRPr lang="pl-PL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 descr="A group of people riding bikes&#10;&#10;Description automatically generated with medium confidence">
            <a:extLst>
              <a:ext uri="{FF2B5EF4-FFF2-40B4-BE49-F238E27FC236}">
                <a16:creationId xmlns:a16="http://schemas.microsoft.com/office/drawing/2014/main" id="{95DD09E7-E197-C35B-73CF-6397BFA838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148"/>
          <a:stretch/>
        </p:blipFill>
        <p:spPr>
          <a:xfrm>
            <a:off x="7478486" y="0"/>
            <a:ext cx="4713514" cy="6858000"/>
          </a:xfrm>
          <a:prstGeom prst="rect">
            <a:avLst/>
          </a:prstGeom>
        </p:spPr>
      </p:pic>
      <p:sp>
        <p:nvSpPr>
          <p:cNvPr id="10" name="ZoneTexte 2">
            <a:extLst>
              <a:ext uri="{FF2B5EF4-FFF2-40B4-BE49-F238E27FC236}">
                <a16:creationId xmlns:a16="http://schemas.microsoft.com/office/drawing/2014/main" id="{5B113A1B-52B0-A2CD-43F4-EE79D9562C31}"/>
              </a:ext>
            </a:extLst>
          </p:cNvPr>
          <p:cNvSpPr txBox="1"/>
          <p:nvPr/>
        </p:nvSpPr>
        <p:spPr>
          <a:xfrm>
            <a:off x="760823" y="4312979"/>
            <a:ext cx="61489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CALLS FOR PROPOSALS</a:t>
            </a:r>
            <a:endParaRPr lang="en-GB" b="1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 : coins arrondis 1">
            <a:extLst>
              <a:ext uri="{FF2B5EF4-FFF2-40B4-BE49-F238E27FC236}">
                <a16:creationId xmlns:a16="http://schemas.microsoft.com/office/drawing/2014/main" id="{46847CAF-790F-14BA-8637-BE252308D60A}"/>
              </a:ext>
            </a:extLst>
          </p:cNvPr>
          <p:cNvSpPr/>
          <p:nvPr/>
        </p:nvSpPr>
        <p:spPr>
          <a:xfrm>
            <a:off x="4136571" y="2898975"/>
            <a:ext cx="3092712" cy="5891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tlCol="0" anchor="ctr"/>
          <a:lstStyle/>
          <a:p>
            <a:endParaRPr lang="fr-FR" dirty="0"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7785D8-7F92-ED75-AE92-5189D8873672}"/>
              </a:ext>
            </a:extLst>
          </p:cNvPr>
          <p:cNvSpPr txBox="1"/>
          <p:nvPr/>
        </p:nvSpPr>
        <p:spPr>
          <a:xfrm>
            <a:off x="3584288" y="2987125"/>
            <a:ext cx="34272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l-PL" b="1" dirty="0">
                <a:solidFill>
                  <a:schemeClr val="bg1"/>
                </a:solidFill>
                <a:latin typeface="Ubuntu" panose="020B0504030602030204" pitchFamily="34" charset="0"/>
              </a:rPr>
              <a:t>www.uia-initiative.eu </a:t>
            </a:r>
            <a:endParaRPr lang="en-GB" b="1" dirty="0">
              <a:solidFill>
                <a:schemeClr val="bg1"/>
              </a:solidFill>
              <a:latin typeface="Ubuntu" panose="020B0504030602030204" pitchFamily="34" charset="0"/>
            </a:endParaRPr>
          </a:p>
        </p:txBody>
      </p:sp>
      <p:sp>
        <p:nvSpPr>
          <p:cNvPr id="16" name="ZoneTexte 1">
            <a:extLst>
              <a:ext uri="{FF2B5EF4-FFF2-40B4-BE49-F238E27FC236}">
                <a16:creationId xmlns:a16="http://schemas.microsoft.com/office/drawing/2014/main" id="{743B8331-EBD1-8A4F-881C-26858BB6D7A2}"/>
              </a:ext>
            </a:extLst>
          </p:cNvPr>
          <p:cNvSpPr txBox="1"/>
          <p:nvPr/>
        </p:nvSpPr>
        <p:spPr>
          <a:xfrm>
            <a:off x="760822" y="4869726"/>
            <a:ext cx="6045331" cy="1149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calls in 2023 and 2024</a:t>
            </a:r>
          </a:p>
          <a:p>
            <a:pPr>
              <a:lnSpc>
                <a:spcPct val="150000"/>
              </a:lnSpc>
            </a:pPr>
            <a:r>
              <a:rPr lang="pl-PL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Topics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successively announced by the European Commission and communicated on the EUI website</a:t>
            </a:r>
          </a:p>
        </p:txBody>
      </p:sp>
      <p:sp>
        <p:nvSpPr>
          <p:cNvPr id="3" name="Rectangle : coins arrondis 1">
            <a:extLst>
              <a:ext uri="{FF2B5EF4-FFF2-40B4-BE49-F238E27FC236}">
                <a16:creationId xmlns:a16="http://schemas.microsoft.com/office/drawing/2014/main" id="{F36C4551-4025-281A-04C7-7EABF6057293}"/>
              </a:ext>
            </a:extLst>
          </p:cNvPr>
          <p:cNvSpPr/>
          <p:nvPr/>
        </p:nvSpPr>
        <p:spPr>
          <a:xfrm>
            <a:off x="643562" y="2898975"/>
            <a:ext cx="3092712" cy="589176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36000" rtlCol="0" anchor="ctr"/>
          <a:lstStyle/>
          <a:p>
            <a:r>
              <a:rPr lang="fr-FR" b="1" dirty="0"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www.urban-initiative.eu/</a:t>
            </a:r>
          </a:p>
        </p:txBody>
      </p:sp>
    </p:spTree>
    <p:extLst>
      <p:ext uri="{BB962C8B-B14F-4D97-AF65-F5344CB8AC3E}">
        <p14:creationId xmlns:p14="http://schemas.microsoft.com/office/powerpoint/2010/main" val="3332727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AC55324-22C2-7282-3188-BCDB98EE064F}"/>
              </a:ext>
            </a:extLst>
          </p:cNvPr>
          <p:cNvSpPr txBox="1"/>
          <p:nvPr/>
        </p:nvSpPr>
        <p:spPr>
          <a:xfrm>
            <a:off x="4645022" y="2890391"/>
            <a:ext cx="34367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 for your attention!</a:t>
            </a:r>
            <a:endParaRPr lang="fr-FR" sz="3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6708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3B276B1-BC68-47A8-6831-EB01EF68AB14}"/>
              </a:ext>
            </a:extLst>
          </p:cNvPr>
          <p:cNvSpPr txBox="1"/>
          <p:nvPr/>
        </p:nvSpPr>
        <p:spPr>
          <a:xfrm>
            <a:off x="1349569" y="3044279"/>
            <a:ext cx="2888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Summary</a:t>
            </a:r>
            <a:endParaRPr lang="fr-FR" sz="4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88CEC65-1BF1-2B38-4F9C-0EB9CC47E38C}"/>
              </a:ext>
            </a:extLst>
          </p:cNvPr>
          <p:cNvGrpSpPr/>
          <p:nvPr/>
        </p:nvGrpSpPr>
        <p:grpSpPr>
          <a:xfrm>
            <a:off x="5959539" y="957963"/>
            <a:ext cx="6028509" cy="707886"/>
            <a:chOff x="3370217" y="2223807"/>
            <a:chExt cx="6028509" cy="707886"/>
          </a:xfrm>
        </p:grpSpPr>
        <p:sp>
          <p:nvSpPr>
            <p:cNvPr id="4" name="N°1">
              <a:extLst>
                <a:ext uri="{FF2B5EF4-FFF2-40B4-BE49-F238E27FC236}">
                  <a16:creationId xmlns:a16="http://schemas.microsoft.com/office/drawing/2014/main" id="{8A741C5D-A456-8690-17C9-B8FA39F56E55}"/>
                </a:ext>
              </a:extLst>
            </p:cNvPr>
            <p:cNvSpPr/>
            <p:nvPr/>
          </p:nvSpPr>
          <p:spPr>
            <a:xfrm>
              <a:off x="3370217" y="2345125"/>
              <a:ext cx="465251" cy="4652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2E7EE8DB-CC21-998F-A422-BDE6EE8B8553}"/>
                </a:ext>
              </a:extLst>
            </p:cNvPr>
            <p:cNvSpPr txBox="1"/>
            <p:nvPr/>
          </p:nvSpPr>
          <p:spPr>
            <a:xfrm>
              <a:off x="4356463" y="2223807"/>
              <a:ext cx="504226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Urban Innovative Actions</a:t>
              </a:r>
              <a:endParaRPr lang="pl-PL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r>
                <a:rPr lang="pl-PL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2014-2020</a:t>
              </a:r>
              <a:endParaRPr lang="fr-F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62C359D0-41B0-A5E5-F7A8-FB3D6FE264EF}"/>
              </a:ext>
            </a:extLst>
          </p:cNvPr>
          <p:cNvGrpSpPr/>
          <p:nvPr/>
        </p:nvGrpSpPr>
        <p:grpSpPr>
          <a:xfrm>
            <a:off x="5959539" y="2124458"/>
            <a:ext cx="6028508" cy="707886"/>
            <a:chOff x="3370217" y="1919021"/>
            <a:chExt cx="6028508" cy="707886"/>
          </a:xfrm>
        </p:grpSpPr>
        <p:sp>
          <p:nvSpPr>
            <p:cNvPr id="22" name="N°1">
              <a:extLst>
                <a:ext uri="{FF2B5EF4-FFF2-40B4-BE49-F238E27FC236}">
                  <a16:creationId xmlns:a16="http://schemas.microsoft.com/office/drawing/2014/main" id="{5D65D5A0-A08A-1EEC-5B8A-0DD07F53EC40}"/>
                </a:ext>
              </a:extLst>
            </p:cNvPr>
            <p:cNvSpPr/>
            <p:nvPr/>
          </p:nvSpPr>
          <p:spPr>
            <a:xfrm>
              <a:off x="3370217" y="2040338"/>
              <a:ext cx="465251" cy="4652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8733F96D-C64E-95AF-8B8A-656AAF7D9101}"/>
                </a:ext>
              </a:extLst>
            </p:cNvPr>
            <p:cNvSpPr txBox="1"/>
            <p:nvPr/>
          </p:nvSpPr>
          <p:spPr>
            <a:xfrm>
              <a:off x="4356464" y="1919021"/>
              <a:ext cx="504226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is the European Urban Initiative?</a:t>
              </a:r>
              <a:endParaRPr lang="fr-F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7" name="Groupe 36">
            <a:extLst>
              <a:ext uri="{FF2B5EF4-FFF2-40B4-BE49-F238E27FC236}">
                <a16:creationId xmlns:a16="http://schemas.microsoft.com/office/drawing/2014/main" id="{01D1B522-1995-1BA2-DA1D-839EDD998E2D}"/>
              </a:ext>
            </a:extLst>
          </p:cNvPr>
          <p:cNvGrpSpPr/>
          <p:nvPr/>
        </p:nvGrpSpPr>
        <p:grpSpPr>
          <a:xfrm>
            <a:off x="5959539" y="3290953"/>
            <a:ext cx="6028508" cy="465251"/>
            <a:chOff x="3370217" y="2345125"/>
            <a:chExt cx="6028508" cy="465251"/>
          </a:xfrm>
        </p:grpSpPr>
        <p:sp>
          <p:nvSpPr>
            <p:cNvPr id="38" name="N°1">
              <a:extLst>
                <a:ext uri="{FF2B5EF4-FFF2-40B4-BE49-F238E27FC236}">
                  <a16:creationId xmlns:a16="http://schemas.microsoft.com/office/drawing/2014/main" id="{A33BB23B-FD29-142D-E68D-94A257346A79}"/>
                </a:ext>
              </a:extLst>
            </p:cNvPr>
            <p:cNvSpPr/>
            <p:nvPr/>
          </p:nvSpPr>
          <p:spPr>
            <a:xfrm>
              <a:off x="3370217" y="2345125"/>
              <a:ext cx="465251" cy="4652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endPara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D67C71AE-7D0B-F4A4-90DE-C623C38B29F3}"/>
                </a:ext>
              </a:extLst>
            </p:cNvPr>
            <p:cNvSpPr txBox="1"/>
            <p:nvPr/>
          </p:nvSpPr>
          <p:spPr>
            <a:xfrm>
              <a:off x="4356463" y="2377695"/>
              <a:ext cx="504226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Funding Opportunities</a:t>
              </a:r>
            </a:p>
          </p:txBody>
        </p:sp>
      </p:grpSp>
      <p:grpSp>
        <p:nvGrpSpPr>
          <p:cNvPr id="6" name="Groupe 36">
            <a:extLst>
              <a:ext uri="{FF2B5EF4-FFF2-40B4-BE49-F238E27FC236}">
                <a16:creationId xmlns:a16="http://schemas.microsoft.com/office/drawing/2014/main" id="{B592839E-F3CD-EFFC-9B32-E02BE596A77C}"/>
              </a:ext>
            </a:extLst>
          </p:cNvPr>
          <p:cNvGrpSpPr/>
          <p:nvPr/>
        </p:nvGrpSpPr>
        <p:grpSpPr>
          <a:xfrm>
            <a:off x="5959539" y="4214813"/>
            <a:ext cx="6028510" cy="465251"/>
            <a:chOff x="3370217" y="2345125"/>
            <a:chExt cx="6028510" cy="465251"/>
          </a:xfrm>
        </p:grpSpPr>
        <p:sp>
          <p:nvSpPr>
            <p:cNvPr id="7" name="N°1">
              <a:extLst>
                <a:ext uri="{FF2B5EF4-FFF2-40B4-BE49-F238E27FC236}">
                  <a16:creationId xmlns:a16="http://schemas.microsoft.com/office/drawing/2014/main" id="{FF649FE1-1434-E561-31AA-84FBE57CF311}"/>
                </a:ext>
              </a:extLst>
            </p:cNvPr>
            <p:cNvSpPr/>
            <p:nvPr/>
          </p:nvSpPr>
          <p:spPr>
            <a:xfrm>
              <a:off x="3370217" y="2345125"/>
              <a:ext cx="465251" cy="4652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l-PL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  <a:endPara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ZoneTexte 38">
              <a:extLst>
                <a:ext uri="{FF2B5EF4-FFF2-40B4-BE49-F238E27FC236}">
                  <a16:creationId xmlns:a16="http://schemas.microsoft.com/office/drawing/2014/main" id="{BF0DE2EA-E699-9034-6B6D-FAD59138AE10}"/>
                </a:ext>
              </a:extLst>
            </p:cNvPr>
            <p:cNvSpPr txBox="1"/>
            <p:nvPr/>
          </p:nvSpPr>
          <p:spPr>
            <a:xfrm>
              <a:off x="4356464" y="2398514"/>
              <a:ext cx="50422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l-PL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First Call </a:t>
              </a:r>
              <a:r>
                <a:rPr lang="en-GB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</a:t>
              </a:r>
              <a:r>
                <a:rPr lang="pl-PL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or Proposals</a:t>
              </a:r>
              <a:endParaRPr lang="fr-F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e 36">
            <a:extLst>
              <a:ext uri="{FF2B5EF4-FFF2-40B4-BE49-F238E27FC236}">
                <a16:creationId xmlns:a16="http://schemas.microsoft.com/office/drawing/2014/main" id="{54676242-8685-AFD3-BD5B-860324F89506}"/>
              </a:ext>
            </a:extLst>
          </p:cNvPr>
          <p:cNvGrpSpPr/>
          <p:nvPr/>
        </p:nvGrpSpPr>
        <p:grpSpPr>
          <a:xfrm>
            <a:off x="5959539" y="5138672"/>
            <a:ext cx="6028510" cy="465251"/>
            <a:chOff x="3370217" y="2345125"/>
            <a:chExt cx="6028510" cy="465251"/>
          </a:xfrm>
        </p:grpSpPr>
        <p:sp>
          <p:nvSpPr>
            <p:cNvPr id="10" name="N°1">
              <a:extLst>
                <a:ext uri="{FF2B5EF4-FFF2-40B4-BE49-F238E27FC236}">
                  <a16:creationId xmlns:a16="http://schemas.microsoft.com/office/drawing/2014/main" id="{A9BBAF9F-3B83-3FC9-2FC5-E73A03B31A4B}"/>
                </a:ext>
              </a:extLst>
            </p:cNvPr>
            <p:cNvSpPr/>
            <p:nvPr/>
          </p:nvSpPr>
          <p:spPr>
            <a:xfrm>
              <a:off x="3370217" y="2345125"/>
              <a:ext cx="465251" cy="465251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endParaRPr lang="fr-FR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ZoneTexte 38">
              <a:extLst>
                <a:ext uri="{FF2B5EF4-FFF2-40B4-BE49-F238E27FC236}">
                  <a16:creationId xmlns:a16="http://schemas.microsoft.com/office/drawing/2014/main" id="{90618298-2A4E-41A5-996D-B98031424A01}"/>
                </a:ext>
              </a:extLst>
            </p:cNvPr>
            <p:cNvSpPr txBox="1"/>
            <p:nvPr/>
          </p:nvSpPr>
          <p:spPr>
            <a:xfrm>
              <a:off x="4356464" y="2377695"/>
              <a:ext cx="504226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What else does EUI offer</a:t>
              </a:r>
              <a:r>
                <a:rPr lang="pl-PL" sz="20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?</a:t>
              </a:r>
              <a:endParaRPr lang="fr-FR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3971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828D83-8CEF-06C9-CE35-19F422A5927F}"/>
              </a:ext>
            </a:extLst>
          </p:cNvPr>
          <p:cNvSpPr txBox="1"/>
          <p:nvPr/>
        </p:nvSpPr>
        <p:spPr>
          <a:xfrm>
            <a:off x="597625" y="2351782"/>
            <a:ext cx="7022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Urban Innovative Actions </a:t>
            </a:r>
            <a:endParaRPr lang="en-GB" sz="3200" b="1" dirty="0">
              <a:solidFill>
                <a:schemeClr val="accent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GB" sz="32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2014-2020</a:t>
            </a:r>
            <a:endParaRPr lang="fr-FR" sz="32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94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054BFE11-D850-5FED-3C2E-807E7400CA08}"/>
              </a:ext>
            </a:extLst>
          </p:cNvPr>
          <p:cNvSpPr txBox="1"/>
          <p:nvPr/>
        </p:nvSpPr>
        <p:spPr>
          <a:xfrm>
            <a:off x="861555" y="906315"/>
            <a:ext cx="9601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Urban Innovative Actions </a:t>
            </a:r>
          </a:p>
          <a:p>
            <a:r>
              <a:rPr lang="en-GB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“Urban Lab of Europe”</a:t>
            </a:r>
            <a:endParaRPr lang="fr-FR" sz="32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ZoneTexte 21">
            <a:extLst>
              <a:ext uri="{FF2B5EF4-FFF2-40B4-BE49-F238E27FC236}">
                <a16:creationId xmlns:a16="http://schemas.microsoft.com/office/drawing/2014/main" id="{ECC0987A-C530-D801-AB98-49DA65BA1B61}"/>
              </a:ext>
            </a:extLst>
          </p:cNvPr>
          <p:cNvSpPr txBox="1"/>
          <p:nvPr/>
        </p:nvSpPr>
        <p:spPr>
          <a:xfrm>
            <a:off x="861555" y="2575456"/>
            <a:ext cx="5234445" cy="3602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Art.8 ERDF: “…To identify and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 new 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solutions which address issues related to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sustainable urban development 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are of relevance at </a:t>
            </a: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Union level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.”</a:t>
            </a: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</a:pPr>
            <a:endParaRPr lang="en-GB" sz="14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provide urban authorities with resources to test how new and unproven solutions work in practice and how they respond to the complexity of real life.</a:t>
            </a:r>
          </a:p>
          <a:p>
            <a:pPr algn="just">
              <a:lnSpc>
                <a:spcPct val="150000"/>
              </a:lnSpc>
            </a:pPr>
            <a:endParaRPr lang="pl-PL" sz="14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86 approved projects 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from 19 member states and the UK</a:t>
            </a:r>
            <a:endParaRPr lang="pl-PL" sz="14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en-GB" sz="14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EUR 372 Mio </a:t>
            </a: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committed</a:t>
            </a:r>
          </a:p>
          <a:p>
            <a:pPr marL="285750" indent="-285750" algn="just">
              <a:lnSpc>
                <a:spcPct val="150000"/>
              </a:lnSpc>
              <a:buBlip>
                <a:blip r:embed="rId2"/>
              </a:buBlip>
            </a:pPr>
            <a:r>
              <a:rPr lang="en-GB" sz="14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calls completed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047312-E7C7-9BBB-7B21-49CF51F6BC2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85" b="4820"/>
          <a:stretch/>
        </p:blipFill>
        <p:spPr>
          <a:xfrm>
            <a:off x="6683942" y="1983533"/>
            <a:ext cx="4971261" cy="4284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9197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4">
            <a:extLst>
              <a:ext uri="{FF2B5EF4-FFF2-40B4-BE49-F238E27FC236}">
                <a16:creationId xmlns:a16="http://schemas.microsoft.com/office/drawing/2014/main" id="{899BFF45-154B-B171-6F4F-0C19AC5E5129}"/>
              </a:ext>
            </a:extLst>
          </p:cNvPr>
          <p:cNvSpPr txBox="1"/>
          <p:nvPr/>
        </p:nvSpPr>
        <p:spPr>
          <a:xfrm>
            <a:off x="861555" y="906315"/>
            <a:ext cx="960120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Urban </a:t>
            </a:r>
            <a:b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Innovative </a:t>
            </a:r>
            <a:b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Actions </a:t>
            </a:r>
          </a:p>
          <a:p>
            <a:r>
              <a:rPr lang="pl-PL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Topics</a:t>
            </a:r>
            <a:endParaRPr lang="fr-FR" sz="32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1073D8A-905C-6A02-1430-43FBAD842B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2127" y="671804"/>
            <a:ext cx="7085612" cy="5364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071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5D828D83-8CEF-06C9-CE35-19F422A5927F}"/>
              </a:ext>
            </a:extLst>
          </p:cNvPr>
          <p:cNvSpPr txBox="1"/>
          <p:nvPr/>
        </p:nvSpPr>
        <p:spPr>
          <a:xfrm>
            <a:off x="597625" y="2351782"/>
            <a:ext cx="70223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EUI?</a:t>
            </a:r>
            <a:endParaRPr lang="en-GB" sz="3200" b="1" dirty="0">
              <a:solidFill>
                <a:schemeClr val="accent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pl-PL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the Initiative</a:t>
            </a:r>
            <a:endParaRPr lang="fr-FR" sz="3200" b="1" dirty="0">
              <a:solidFill>
                <a:schemeClr val="accent1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739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F69DF898-03B3-6D18-DA71-8FD74F6F5A50}"/>
              </a:ext>
            </a:extLst>
          </p:cNvPr>
          <p:cNvSpPr txBox="1"/>
          <p:nvPr/>
        </p:nvSpPr>
        <p:spPr>
          <a:xfrm>
            <a:off x="711926" y="1574157"/>
            <a:ext cx="86280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2021-2027 Cohesion Policy legislative package includes the establishment of the EUI as an EU instrument, the successor to the Urban Innovative Actions implemented during the 2014-2020 programming period.</a:t>
            </a:r>
          </a:p>
          <a:p>
            <a:pPr algn="just"/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 is a European Union instrument and is managed by the European Commission's DG Regional and Urban Policy.</a:t>
            </a:r>
          </a:p>
          <a:p>
            <a:pPr algn="just"/>
            <a:endParaRPr lang="en-GB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EUI has a total </a:t>
            </a:r>
            <a:r>
              <a:rPr lang="en-GB" sz="16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ERDF budget of €450 million </a:t>
            </a: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2021-2027.</a:t>
            </a:r>
          </a:p>
          <a:p>
            <a:pPr algn="just"/>
            <a:endParaRPr lang="fr-FR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564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6D5F95-5506-81BA-C1A2-D6B01F89BA50}"/>
              </a:ext>
            </a:extLst>
          </p:cNvPr>
          <p:cNvSpPr/>
          <p:nvPr/>
        </p:nvSpPr>
        <p:spPr>
          <a:xfrm>
            <a:off x="9190183" y="1874982"/>
            <a:ext cx="2038663" cy="4076703"/>
          </a:xfrm>
          <a:prstGeom prst="rect">
            <a:avLst/>
          </a:prstGeom>
          <a:solidFill>
            <a:srgbClr val="E1E0DA">
              <a:alpha val="40000"/>
            </a:srgb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Ubuntu" panose="020B050403060203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280B03B-9A86-79A8-CEEB-463F5C1430B6}"/>
              </a:ext>
            </a:extLst>
          </p:cNvPr>
          <p:cNvSpPr txBox="1"/>
          <p:nvPr/>
        </p:nvSpPr>
        <p:spPr>
          <a:xfrm>
            <a:off x="861555" y="906315"/>
            <a:ext cx="96012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INITIATIVE HAS BEEN CREATED</a:t>
            </a:r>
          </a:p>
          <a:p>
            <a:r>
              <a:rPr lang="en-GB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</a:t>
            </a:r>
            <a:r>
              <a:rPr lang="en-GB" sz="3200" b="1" dirty="0">
                <a:solidFill>
                  <a:schemeClr val="accent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3200" b="1" dirty="0">
                <a:solidFill>
                  <a:schemeClr val="accent1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 to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3E428357-0603-D154-EE8C-C61F10199494}"/>
              </a:ext>
            </a:extLst>
          </p:cNvPr>
          <p:cNvSpPr txBox="1"/>
          <p:nvPr/>
        </p:nvSpPr>
        <p:spPr>
          <a:xfrm>
            <a:off x="861555" y="2575456"/>
            <a:ext cx="6834645" cy="2996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identify and test INNOVATIVE, TRANSFERABLE AND SCALABLE solutions to sustainable urban development problems of particular relevance at EU level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endParaRPr lang="pl-PL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building the capacity of cities to implement innovation </a:t>
            </a: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endParaRPr lang="pl-PL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algn="just">
              <a:lnSpc>
                <a:spcPct val="150000"/>
              </a:lnSpc>
              <a:buBlip>
                <a:blip r:embed="rId3"/>
              </a:buBlip>
            </a:pPr>
            <a:r>
              <a:rPr lang="en-GB" sz="1600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disseminating information on best practices from implemented projects and developing the knowledge gained from their experience</a:t>
            </a:r>
            <a:endParaRPr lang="pl-PL" sz="1600" dirty="0">
              <a:solidFill>
                <a:schemeClr val="tx2"/>
              </a:solidFill>
              <a:latin typeface="Ubuntu" panose="020B050403060203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e 35">
            <a:extLst>
              <a:ext uri="{FF2B5EF4-FFF2-40B4-BE49-F238E27FC236}">
                <a16:creationId xmlns:a16="http://schemas.microsoft.com/office/drawing/2014/main" id="{000A028C-9115-E33E-3C50-9B6F3F1A3739}"/>
              </a:ext>
            </a:extLst>
          </p:cNvPr>
          <p:cNvGrpSpPr/>
          <p:nvPr/>
        </p:nvGrpSpPr>
        <p:grpSpPr>
          <a:xfrm>
            <a:off x="9300336" y="2116462"/>
            <a:ext cx="1734772" cy="1077667"/>
            <a:chOff x="8420117" y="4507713"/>
            <a:chExt cx="1734772" cy="1077667"/>
          </a:xfrm>
        </p:grpSpPr>
        <p:sp>
          <p:nvSpPr>
            <p:cNvPr id="8" name="TextBox 23">
              <a:extLst>
                <a:ext uri="{FF2B5EF4-FFF2-40B4-BE49-F238E27FC236}">
                  <a16:creationId xmlns:a16="http://schemas.microsoft.com/office/drawing/2014/main" id="{EA0DF3A9-CDF0-CFAC-3541-F61DBF838CA3}"/>
                </a:ext>
              </a:extLst>
            </p:cNvPr>
            <p:cNvSpPr txBox="1"/>
            <p:nvPr/>
          </p:nvSpPr>
          <p:spPr>
            <a:xfrm>
              <a:off x="8420117" y="4507713"/>
              <a:ext cx="1734772" cy="600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1100" b="1" dirty="0">
                  <a:solidFill>
                    <a:schemeClr val="tx2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FUNDING FOR INNOVATIVE PILOT PROJECTS</a:t>
              </a:r>
            </a:p>
          </p:txBody>
        </p:sp>
        <p:pic>
          <p:nvPicPr>
            <p:cNvPr id="9" name="Image 34">
              <a:extLst>
                <a:ext uri="{FF2B5EF4-FFF2-40B4-BE49-F238E27FC236}">
                  <a16:creationId xmlns:a16="http://schemas.microsoft.com/office/drawing/2014/main" id="{B6B46EB4-BD6D-E9F0-A737-6EF25353E3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8458" y="5089220"/>
              <a:ext cx="1581681" cy="496160"/>
            </a:xfrm>
            <a:prstGeom prst="rect">
              <a:avLst/>
            </a:prstGeom>
          </p:spPr>
        </p:pic>
      </p:grpSp>
      <p:grpSp>
        <p:nvGrpSpPr>
          <p:cNvPr id="10" name="Groupe 35">
            <a:extLst>
              <a:ext uri="{FF2B5EF4-FFF2-40B4-BE49-F238E27FC236}">
                <a16:creationId xmlns:a16="http://schemas.microsoft.com/office/drawing/2014/main" id="{F2F7F4E9-721B-45D1-BC7F-F3902118042F}"/>
              </a:ext>
            </a:extLst>
          </p:cNvPr>
          <p:cNvGrpSpPr/>
          <p:nvPr/>
        </p:nvGrpSpPr>
        <p:grpSpPr>
          <a:xfrm>
            <a:off x="9300336" y="3274085"/>
            <a:ext cx="1734772" cy="1252335"/>
            <a:chOff x="8420117" y="4333045"/>
            <a:chExt cx="1734772" cy="1252335"/>
          </a:xfrm>
        </p:grpSpPr>
        <p:sp>
          <p:nvSpPr>
            <p:cNvPr id="11" name="TextBox 23">
              <a:extLst>
                <a:ext uri="{FF2B5EF4-FFF2-40B4-BE49-F238E27FC236}">
                  <a16:creationId xmlns:a16="http://schemas.microsoft.com/office/drawing/2014/main" id="{54CC1D60-908C-E025-68A2-7DA54033DBD3}"/>
                </a:ext>
              </a:extLst>
            </p:cNvPr>
            <p:cNvSpPr txBox="1"/>
            <p:nvPr/>
          </p:nvSpPr>
          <p:spPr>
            <a:xfrm>
              <a:off x="8420117" y="4333045"/>
              <a:ext cx="17347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chemeClr val="tx2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MEASURES TO SUPPORT CITIES' CAPACITY TO INNOVATE</a:t>
              </a:r>
              <a:endParaRPr lang="pl-PL" sz="11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2" name="Image 34">
              <a:extLst>
                <a:ext uri="{FF2B5EF4-FFF2-40B4-BE49-F238E27FC236}">
                  <a16:creationId xmlns:a16="http://schemas.microsoft.com/office/drawing/2014/main" id="{851B4CE9-7918-C857-B76E-8E42795809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8458" y="5089220"/>
              <a:ext cx="1581681" cy="496160"/>
            </a:xfrm>
            <a:prstGeom prst="rect">
              <a:avLst/>
            </a:prstGeom>
          </p:spPr>
        </p:pic>
      </p:grpSp>
      <p:grpSp>
        <p:nvGrpSpPr>
          <p:cNvPr id="13" name="Groupe 35">
            <a:extLst>
              <a:ext uri="{FF2B5EF4-FFF2-40B4-BE49-F238E27FC236}">
                <a16:creationId xmlns:a16="http://schemas.microsoft.com/office/drawing/2014/main" id="{789822BB-36AC-4366-F0A8-93CE3FC6CB20}"/>
              </a:ext>
            </a:extLst>
          </p:cNvPr>
          <p:cNvGrpSpPr/>
          <p:nvPr/>
        </p:nvGrpSpPr>
        <p:grpSpPr>
          <a:xfrm>
            <a:off x="9308451" y="4606377"/>
            <a:ext cx="1734772" cy="1252335"/>
            <a:chOff x="8420117" y="4333045"/>
            <a:chExt cx="1734772" cy="1252335"/>
          </a:xfrm>
        </p:grpSpPr>
        <p:sp>
          <p:nvSpPr>
            <p:cNvPr id="14" name="TextBox 23">
              <a:extLst>
                <a:ext uri="{FF2B5EF4-FFF2-40B4-BE49-F238E27FC236}">
                  <a16:creationId xmlns:a16="http://schemas.microsoft.com/office/drawing/2014/main" id="{023EFCC3-7BCC-33EB-348C-F81050401BCA}"/>
                </a:ext>
              </a:extLst>
            </p:cNvPr>
            <p:cNvSpPr txBox="1"/>
            <p:nvPr/>
          </p:nvSpPr>
          <p:spPr>
            <a:xfrm>
              <a:off x="8420117" y="4333045"/>
              <a:ext cx="173477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100" b="1" dirty="0">
                  <a:solidFill>
                    <a:schemeClr val="tx2"/>
                  </a:solidFill>
                  <a:latin typeface="Ubuntu" panose="020B050403060203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ACTIVITIES AIMED AT DISSEMINATING AND EXCHANGING KNOWLEDGE</a:t>
              </a:r>
              <a:endParaRPr lang="pl-PL" sz="1100" b="1" dirty="0">
                <a:solidFill>
                  <a:schemeClr val="tx2"/>
                </a:solidFill>
                <a:latin typeface="Ubuntu" panose="020B050403060203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5" name="Image 34">
              <a:extLst>
                <a:ext uri="{FF2B5EF4-FFF2-40B4-BE49-F238E27FC236}">
                  <a16:creationId xmlns:a16="http://schemas.microsoft.com/office/drawing/2014/main" id="{DE516E38-CD67-4816-6C44-C1DCE7303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38458" y="5089220"/>
              <a:ext cx="1581681" cy="4961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96732207"/>
      </p:ext>
    </p:extLst>
  </p:cSld>
  <p:clrMapOvr>
    <a:masterClrMapping/>
  </p:clrMapOvr>
</p:sld>
</file>

<file path=ppt/theme/theme1.xml><?xml version="1.0" encoding="utf-8"?>
<a:theme xmlns:a="http://schemas.openxmlformats.org/drawingml/2006/main" name="EUI - TITLE SLIDES">
  <a:themeElements>
    <a:clrScheme name="EUI 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UI CONTENT SLIDES">
  <a:themeElements>
    <a:clrScheme name="EUI 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onception personnalisée">
  <a:themeElements>
    <a:clrScheme name="EUI ">
      <a:dk1>
        <a:srgbClr val="000000"/>
      </a:dk1>
      <a:lt1>
        <a:srgbClr val="FFFFFF"/>
      </a:lt1>
      <a:dk2>
        <a:srgbClr val="0C114D"/>
      </a:dk2>
      <a:lt2>
        <a:srgbClr val="E1E0DA"/>
      </a:lt2>
      <a:accent1>
        <a:srgbClr val="0C114D"/>
      </a:accent1>
      <a:accent2>
        <a:srgbClr val="1CAF96"/>
      </a:accent2>
      <a:accent3>
        <a:srgbClr val="C61B38"/>
      </a:accent3>
      <a:accent4>
        <a:srgbClr val="F67428"/>
      </a:accent4>
      <a:accent5>
        <a:srgbClr val="E1E0DA"/>
      </a:accent5>
      <a:accent6>
        <a:srgbClr val="8B8783"/>
      </a:accent6>
      <a:hlink>
        <a:srgbClr val="1CAF96"/>
      </a:hlink>
      <a:folHlink>
        <a:srgbClr val="0C114D"/>
      </a:folHlink>
    </a:clrScheme>
    <a:fontScheme name="EUI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2249</TotalTime>
  <Words>954</Words>
  <Application>Microsoft Office PowerPoint</Application>
  <PresentationFormat>Widescreen</PresentationFormat>
  <Paragraphs>148</Paragraphs>
  <Slides>23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Tahoma</vt:lpstr>
      <vt:lpstr>Ubuntu</vt:lpstr>
      <vt:lpstr>EUI - TITLE SLIDES</vt:lpstr>
      <vt:lpstr>EUI CONTENT SLIDES</vt:lpstr>
      <vt:lpstr>1_Conception personnalisée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Céline Bacho</dc:creator>
  <cp:lastModifiedBy>Tommaso Galli</cp:lastModifiedBy>
  <cp:revision>43</cp:revision>
  <cp:lastPrinted>2022-09-14T07:54:41Z</cp:lastPrinted>
  <dcterms:created xsi:type="dcterms:W3CDTF">2022-05-24T09:16:31Z</dcterms:created>
  <dcterms:modified xsi:type="dcterms:W3CDTF">2022-10-10T07:48:18Z</dcterms:modified>
</cp:coreProperties>
</file>