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2"/>
  </p:notesMasterIdLst>
  <p:sldIdLst>
    <p:sldId id="312" r:id="rId6"/>
    <p:sldId id="313" r:id="rId7"/>
    <p:sldId id="314" r:id="rId8"/>
    <p:sldId id="315" r:id="rId9"/>
    <p:sldId id="316" r:id="rId10"/>
    <p:sldId id="317" r:id="rId11"/>
  </p:sldIdLst>
  <p:sldSz cx="9144000" cy="5143500" type="screen16x9"/>
  <p:notesSz cx="6805613" cy="99441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9D6B"/>
    <a:srgbClr val="07906B"/>
    <a:srgbClr val="C4DEBC"/>
    <a:srgbClr val="C0504D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660"/>
  </p:normalViewPr>
  <p:slideViewPr>
    <p:cSldViewPr snapToGrid="0" snapToObjects="1" showGuides="1">
      <p:cViewPr varScale="1">
        <p:scale>
          <a:sx n="138" d="100"/>
          <a:sy n="138" d="100"/>
        </p:scale>
        <p:origin x="354" y="108"/>
      </p:cViewPr>
      <p:guideLst>
        <p:guide orient="horz" pos="160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C2432C-A5B1-49BE-A1C6-7AA31C2891E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79ADDEA8-DE46-4C18-AAD7-E8B35CF3210C}" type="pres">
      <dgm:prSet presAssocID="{E5C2432C-A5B1-49BE-A1C6-7AA31C2891EB}" presName="Name0" presStyleCnt="0">
        <dgm:presLayoutVars>
          <dgm:chPref val="3"/>
          <dgm:dir/>
          <dgm:animLvl val="lvl"/>
          <dgm:resizeHandles/>
        </dgm:presLayoutVars>
      </dgm:prSet>
      <dgm:spPr/>
    </dgm:pt>
  </dgm:ptLst>
  <dgm:cxnLst>
    <dgm:cxn modelId="{346B68EF-9DDC-4ED8-80B0-35B7299D9B5F}" type="presOf" srcId="{E5C2432C-A5B1-49BE-A1C6-7AA31C2891EB}" destId="{79ADDEA8-DE46-4C18-AAD7-E8B35CF3210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C2432C-A5B1-49BE-A1C6-7AA31C2891E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79ADDEA8-DE46-4C18-AAD7-E8B35CF3210C}" type="pres">
      <dgm:prSet presAssocID="{E5C2432C-A5B1-49BE-A1C6-7AA31C2891EB}" presName="Name0" presStyleCnt="0">
        <dgm:presLayoutVars>
          <dgm:chPref val="3"/>
          <dgm:dir/>
          <dgm:animLvl val="lvl"/>
          <dgm:resizeHandles/>
        </dgm:presLayoutVars>
      </dgm:prSet>
      <dgm:spPr/>
    </dgm:pt>
  </dgm:ptLst>
  <dgm:cxnLst>
    <dgm:cxn modelId="{346B68EF-9DDC-4ED8-80B0-35B7299D9B5F}" type="presOf" srcId="{E5C2432C-A5B1-49BE-A1C6-7AA31C2891EB}" destId="{79ADDEA8-DE46-4C18-AAD7-E8B35CF3210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C2432C-A5B1-49BE-A1C6-7AA31C2891E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79ADDEA8-DE46-4C18-AAD7-E8B35CF3210C}" type="pres">
      <dgm:prSet presAssocID="{E5C2432C-A5B1-49BE-A1C6-7AA31C2891EB}" presName="Name0" presStyleCnt="0">
        <dgm:presLayoutVars>
          <dgm:chPref val="3"/>
          <dgm:dir/>
          <dgm:animLvl val="lvl"/>
          <dgm:resizeHandles/>
        </dgm:presLayoutVars>
      </dgm:prSet>
      <dgm:spPr/>
    </dgm:pt>
  </dgm:ptLst>
  <dgm:cxnLst>
    <dgm:cxn modelId="{346B68EF-9DDC-4ED8-80B0-35B7299D9B5F}" type="presOf" srcId="{E5C2432C-A5B1-49BE-A1C6-7AA31C2891EB}" destId="{79ADDEA8-DE46-4C18-AAD7-E8B35CF3210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C2432C-A5B1-49BE-A1C6-7AA31C2891E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79ADDEA8-DE46-4C18-AAD7-E8B35CF3210C}" type="pres">
      <dgm:prSet presAssocID="{E5C2432C-A5B1-49BE-A1C6-7AA31C2891EB}" presName="Name0" presStyleCnt="0">
        <dgm:presLayoutVars>
          <dgm:chPref val="3"/>
          <dgm:dir/>
          <dgm:animLvl val="lvl"/>
          <dgm:resizeHandles/>
        </dgm:presLayoutVars>
      </dgm:prSet>
      <dgm:spPr/>
    </dgm:pt>
  </dgm:ptLst>
  <dgm:cxnLst>
    <dgm:cxn modelId="{346B68EF-9DDC-4ED8-80B0-35B7299D9B5F}" type="presOf" srcId="{E5C2432C-A5B1-49BE-A1C6-7AA31C2891EB}" destId="{79ADDEA8-DE46-4C18-AAD7-E8B35CF3210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C2432C-A5B1-49BE-A1C6-7AA31C2891E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79ADDEA8-DE46-4C18-AAD7-E8B35CF3210C}" type="pres">
      <dgm:prSet presAssocID="{E5C2432C-A5B1-49BE-A1C6-7AA31C2891EB}" presName="Name0" presStyleCnt="0">
        <dgm:presLayoutVars>
          <dgm:chPref val="3"/>
          <dgm:dir/>
          <dgm:animLvl val="lvl"/>
          <dgm:resizeHandles/>
        </dgm:presLayoutVars>
      </dgm:prSet>
      <dgm:spPr/>
    </dgm:pt>
  </dgm:ptLst>
  <dgm:cxnLst>
    <dgm:cxn modelId="{346B68EF-9DDC-4ED8-80B0-35B7299D9B5F}" type="presOf" srcId="{E5C2432C-A5B1-49BE-A1C6-7AA31C2891EB}" destId="{79ADDEA8-DE46-4C18-AAD7-E8B35CF3210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r">
              <a:defRPr sz="1200"/>
            </a:lvl1pPr>
          </a:lstStyle>
          <a:p>
            <a:fld id="{6A812ACA-2F24-3C48-990B-6501BFA05CA9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6125"/>
            <a:ext cx="663098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5" tIns="46122" rIns="92245" bIns="46122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2245" tIns="46122" rIns="92245" bIns="46122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r">
              <a:defRPr sz="1200"/>
            </a:lvl1pPr>
          </a:lstStyle>
          <a:p>
            <a:fld id="{69A29475-8BA9-5641-8376-572335A7210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6514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29475-8BA9-5641-8376-572335A7210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7466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917219" y="1873635"/>
            <a:ext cx="5309561" cy="41346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orpidOT Heavy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529079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0" i="1">
                <a:solidFill>
                  <a:srgbClr val="07906B"/>
                </a:solidFill>
                <a:latin typeface="Chaparral Pr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271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5344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28600" y="4686300"/>
            <a:ext cx="2286000" cy="34290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DDF0D-62B4-4583-B5C7-D4DB39BB72E3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27080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162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53D39055-4DF2-4EA8-824C-721B6F860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4903"/>
            <a:ext cx="9144000" cy="1143000"/>
          </a:xfrm>
        </p:spPr>
        <p:txBody>
          <a:bodyPr/>
          <a:lstStyle/>
          <a:p>
            <a:r>
              <a:rPr lang="sv-SE" sz="4000" dirty="0"/>
              <a:t>Byggprocessen </a:t>
            </a:r>
          </a:p>
        </p:txBody>
      </p:sp>
      <p:grpSp>
        <p:nvGrpSpPr>
          <p:cNvPr id="24" name="Grupp 23">
            <a:extLst>
              <a:ext uri="{FF2B5EF4-FFF2-40B4-BE49-F238E27FC236}">
                <a16:creationId xmlns:a16="http://schemas.microsoft.com/office/drawing/2014/main" id="{878A1DFE-6434-4145-A64E-DCB799124387}"/>
              </a:ext>
            </a:extLst>
          </p:cNvPr>
          <p:cNvGrpSpPr/>
          <p:nvPr/>
        </p:nvGrpSpPr>
        <p:grpSpPr>
          <a:xfrm>
            <a:off x="1524000" y="1308486"/>
            <a:ext cx="1337237" cy="534895"/>
            <a:chOff x="0" y="509862"/>
            <a:chExt cx="1337237" cy="534895"/>
          </a:xfrm>
          <a:solidFill>
            <a:schemeClr val="accent2"/>
          </a:solidFill>
        </p:grpSpPr>
        <p:sp>
          <p:nvSpPr>
            <p:cNvPr id="40" name="Pil: sparr 39">
              <a:extLst>
                <a:ext uri="{FF2B5EF4-FFF2-40B4-BE49-F238E27FC236}">
                  <a16:creationId xmlns:a16="http://schemas.microsoft.com/office/drawing/2014/main" id="{8EE102FE-637A-48FD-BEB7-B15972AF45F9}"/>
                </a:ext>
              </a:extLst>
            </p:cNvPr>
            <p:cNvSpPr/>
            <p:nvPr/>
          </p:nvSpPr>
          <p:spPr>
            <a:xfrm>
              <a:off x="0" y="509862"/>
              <a:ext cx="1337237" cy="534895"/>
            </a:xfrm>
            <a:prstGeom prst="chevron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41" name="Pil: sparr 4">
              <a:extLst>
                <a:ext uri="{FF2B5EF4-FFF2-40B4-BE49-F238E27FC236}">
                  <a16:creationId xmlns:a16="http://schemas.microsoft.com/office/drawing/2014/main" id="{6B2F338F-351C-46C8-964B-3200A204FF2A}"/>
                </a:ext>
              </a:extLst>
            </p:cNvPr>
            <p:cNvSpPr txBox="1"/>
            <p:nvPr/>
          </p:nvSpPr>
          <p:spPr>
            <a:xfrm>
              <a:off x="267448" y="509862"/>
              <a:ext cx="802342" cy="534895"/>
            </a:xfrm>
            <a:prstGeom prst="rect">
              <a:avLst/>
            </a:prstGeom>
            <a:grpFill/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970" tIns="6985" rIns="0" bIns="6985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Byggprojekt</a:t>
              </a:r>
              <a:r>
                <a:rPr lang="sv-SE" sz="1100" kern="1200" dirty="0"/>
                <a:t> </a:t>
              </a:r>
            </a:p>
          </p:txBody>
        </p:sp>
      </p:grpSp>
      <p:grpSp>
        <p:nvGrpSpPr>
          <p:cNvPr id="25" name="Grupp 24">
            <a:extLst>
              <a:ext uri="{FF2B5EF4-FFF2-40B4-BE49-F238E27FC236}">
                <a16:creationId xmlns:a16="http://schemas.microsoft.com/office/drawing/2014/main" id="{DE946860-913B-4521-979F-FA8B7EE9253D}"/>
              </a:ext>
            </a:extLst>
          </p:cNvPr>
          <p:cNvGrpSpPr/>
          <p:nvPr/>
        </p:nvGrpSpPr>
        <p:grpSpPr>
          <a:xfrm>
            <a:off x="2764986" y="1361398"/>
            <a:ext cx="1109907" cy="443962"/>
            <a:chOff x="1157860" y="562774"/>
            <a:chExt cx="1109907" cy="443962"/>
          </a:xfrm>
          <a:solidFill>
            <a:schemeClr val="accent4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8" name="Pil: sparr 37">
              <a:extLst>
                <a:ext uri="{FF2B5EF4-FFF2-40B4-BE49-F238E27FC236}">
                  <a16:creationId xmlns:a16="http://schemas.microsoft.com/office/drawing/2014/main" id="{A7BAAF89-E795-45FD-8602-EFFC24767EC7}"/>
                </a:ext>
              </a:extLst>
            </p:cNvPr>
            <p:cNvSpPr/>
            <p:nvPr/>
          </p:nvSpPr>
          <p:spPr>
            <a:xfrm>
              <a:off x="1157860" y="562774"/>
              <a:ext cx="1109907" cy="443962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Pil: sparr 6">
              <a:extLst>
                <a:ext uri="{FF2B5EF4-FFF2-40B4-BE49-F238E27FC236}">
                  <a16:creationId xmlns:a16="http://schemas.microsoft.com/office/drawing/2014/main" id="{675DD7C0-1B79-49A2-AE70-C9A8B1B8A7EC}"/>
                </a:ext>
              </a:extLst>
            </p:cNvPr>
            <p:cNvSpPr txBox="1"/>
            <p:nvPr/>
          </p:nvSpPr>
          <p:spPr>
            <a:xfrm>
              <a:off x="1379841" y="562774"/>
              <a:ext cx="665945" cy="44396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Förstudie</a:t>
              </a:r>
            </a:p>
          </p:txBody>
        </p:sp>
      </p:grpSp>
      <p:grpSp>
        <p:nvGrpSpPr>
          <p:cNvPr id="26" name="Grupp 25">
            <a:extLst>
              <a:ext uri="{FF2B5EF4-FFF2-40B4-BE49-F238E27FC236}">
                <a16:creationId xmlns:a16="http://schemas.microsoft.com/office/drawing/2014/main" id="{0C3A0606-3A47-42D8-AD21-11065509F314}"/>
              </a:ext>
            </a:extLst>
          </p:cNvPr>
          <p:cNvGrpSpPr/>
          <p:nvPr/>
        </p:nvGrpSpPr>
        <p:grpSpPr>
          <a:xfrm>
            <a:off x="3725693" y="1361398"/>
            <a:ext cx="1109907" cy="443962"/>
            <a:chOff x="2118567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6" name="Pil: sparr 35">
              <a:extLst>
                <a:ext uri="{FF2B5EF4-FFF2-40B4-BE49-F238E27FC236}">
                  <a16:creationId xmlns:a16="http://schemas.microsoft.com/office/drawing/2014/main" id="{A3E85E37-4E48-4A75-89BC-46DE415CCE9E}"/>
                </a:ext>
              </a:extLst>
            </p:cNvPr>
            <p:cNvSpPr/>
            <p:nvPr/>
          </p:nvSpPr>
          <p:spPr>
            <a:xfrm>
              <a:off x="2118567" y="562774"/>
              <a:ext cx="1109907" cy="443962"/>
            </a:xfrm>
            <a:prstGeom prst="chevron">
              <a:avLst/>
            </a:prstGeom>
            <a:solidFill>
              <a:srgbClr val="FFC000">
                <a:alpha val="90000"/>
              </a:srgb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Pil: sparr 8">
              <a:extLst>
                <a:ext uri="{FF2B5EF4-FFF2-40B4-BE49-F238E27FC236}">
                  <a16:creationId xmlns:a16="http://schemas.microsoft.com/office/drawing/2014/main" id="{3D473935-CABE-4057-9672-D878C23A1D37}"/>
                </a:ext>
              </a:extLst>
            </p:cNvPr>
            <p:cNvSpPr txBox="1"/>
            <p:nvPr/>
          </p:nvSpPr>
          <p:spPr>
            <a:xfrm>
              <a:off x="2340548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Upphandling</a:t>
              </a:r>
            </a:p>
          </p:txBody>
        </p:sp>
      </p:grpSp>
      <p:grpSp>
        <p:nvGrpSpPr>
          <p:cNvPr id="27" name="Grupp 26">
            <a:extLst>
              <a:ext uri="{FF2B5EF4-FFF2-40B4-BE49-F238E27FC236}">
                <a16:creationId xmlns:a16="http://schemas.microsoft.com/office/drawing/2014/main" id="{2BBF9CCB-A70A-4A1C-99A3-E1E9B2B78843}"/>
              </a:ext>
            </a:extLst>
          </p:cNvPr>
          <p:cNvGrpSpPr/>
          <p:nvPr/>
        </p:nvGrpSpPr>
        <p:grpSpPr>
          <a:xfrm>
            <a:off x="4680214" y="1361398"/>
            <a:ext cx="1109907" cy="443962"/>
            <a:chOff x="307308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4" name="Pil: sparr 33">
              <a:extLst>
                <a:ext uri="{FF2B5EF4-FFF2-40B4-BE49-F238E27FC236}">
                  <a16:creationId xmlns:a16="http://schemas.microsoft.com/office/drawing/2014/main" id="{DD1EF01B-26E9-40CF-9909-C2FDE24F6516}"/>
                </a:ext>
              </a:extLst>
            </p:cNvPr>
            <p:cNvSpPr/>
            <p:nvPr/>
          </p:nvSpPr>
          <p:spPr>
            <a:xfrm>
              <a:off x="3073088" y="562774"/>
              <a:ext cx="1109907" cy="443962"/>
            </a:xfrm>
            <a:prstGeom prst="chevron">
              <a:avLst/>
            </a:prstGeom>
            <a:solidFill>
              <a:srgbClr val="FFFF00">
                <a:alpha val="90000"/>
              </a:srgb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10113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1011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Pil: sparr 10">
              <a:extLst>
                <a:ext uri="{FF2B5EF4-FFF2-40B4-BE49-F238E27FC236}">
                  <a16:creationId xmlns:a16="http://schemas.microsoft.com/office/drawing/2014/main" id="{0F5D9D4E-36A3-457E-92AD-4B0C764C9021}"/>
                </a:ext>
              </a:extLst>
            </p:cNvPr>
            <p:cNvSpPr txBox="1"/>
            <p:nvPr/>
          </p:nvSpPr>
          <p:spPr>
            <a:xfrm>
              <a:off x="329506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Projektering</a:t>
              </a:r>
            </a:p>
          </p:txBody>
        </p:sp>
      </p:grpSp>
      <p:grpSp>
        <p:nvGrpSpPr>
          <p:cNvPr id="28" name="Grupp 27">
            <a:extLst>
              <a:ext uri="{FF2B5EF4-FFF2-40B4-BE49-F238E27FC236}">
                <a16:creationId xmlns:a16="http://schemas.microsoft.com/office/drawing/2014/main" id="{7324987C-0BB6-4E50-B13E-301776EB9252}"/>
              </a:ext>
            </a:extLst>
          </p:cNvPr>
          <p:cNvGrpSpPr/>
          <p:nvPr/>
        </p:nvGrpSpPr>
        <p:grpSpPr>
          <a:xfrm>
            <a:off x="5634734" y="1361398"/>
            <a:ext cx="1109907" cy="443962"/>
            <a:chOff x="402760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Pil: sparr 31">
              <a:extLst>
                <a:ext uri="{FF2B5EF4-FFF2-40B4-BE49-F238E27FC236}">
                  <a16:creationId xmlns:a16="http://schemas.microsoft.com/office/drawing/2014/main" id="{C5C9817A-8BCD-438B-A351-ECB88367FB31}"/>
                </a:ext>
              </a:extLst>
            </p:cNvPr>
            <p:cNvSpPr/>
            <p:nvPr/>
          </p:nvSpPr>
          <p:spPr>
            <a:xfrm>
              <a:off x="4027608" y="562774"/>
              <a:ext cx="1109907" cy="443962"/>
            </a:xfrm>
            <a:prstGeom prst="chevron">
              <a:avLst/>
            </a:prstGeom>
            <a:solidFill>
              <a:srgbClr val="92D050">
                <a:alpha val="90000"/>
              </a:srgb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1517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1517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Pil: sparr 12">
              <a:extLst>
                <a:ext uri="{FF2B5EF4-FFF2-40B4-BE49-F238E27FC236}">
                  <a16:creationId xmlns:a16="http://schemas.microsoft.com/office/drawing/2014/main" id="{11BE8ED7-9977-479B-8E6F-6F76E9E84901}"/>
                </a:ext>
              </a:extLst>
            </p:cNvPr>
            <p:cNvSpPr txBox="1"/>
            <p:nvPr/>
          </p:nvSpPr>
          <p:spPr>
            <a:xfrm>
              <a:off x="424958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Entreprenad</a:t>
              </a:r>
            </a:p>
          </p:txBody>
        </p:sp>
      </p:grpSp>
      <p:grpSp>
        <p:nvGrpSpPr>
          <p:cNvPr id="29" name="Grupp 28">
            <a:extLst>
              <a:ext uri="{FF2B5EF4-FFF2-40B4-BE49-F238E27FC236}">
                <a16:creationId xmlns:a16="http://schemas.microsoft.com/office/drawing/2014/main" id="{BA3FA28C-0A73-44E7-81A6-E47F4DF1F1F3}"/>
              </a:ext>
            </a:extLst>
          </p:cNvPr>
          <p:cNvGrpSpPr/>
          <p:nvPr/>
        </p:nvGrpSpPr>
        <p:grpSpPr>
          <a:xfrm>
            <a:off x="6589254" y="1361398"/>
            <a:ext cx="1109907" cy="443962"/>
            <a:chOff x="498212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0" name="Pil: sparr 29">
              <a:extLst>
                <a:ext uri="{FF2B5EF4-FFF2-40B4-BE49-F238E27FC236}">
                  <a16:creationId xmlns:a16="http://schemas.microsoft.com/office/drawing/2014/main" id="{DE6BB8B1-C61E-410E-B1D1-AF65EAEE6EF6}"/>
                </a:ext>
              </a:extLst>
            </p:cNvPr>
            <p:cNvSpPr/>
            <p:nvPr/>
          </p:nvSpPr>
          <p:spPr>
            <a:xfrm>
              <a:off x="4982128" y="562774"/>
              <a:ext cx="1109907" cy="443962"/>
            </a:xfrm>
            <a:prstGeom prst="chevron">
              <a:avLst/>
            </a:prstGeom>
            <a:solidFill>
              <a:schemeClr val="tx2">
                <a:lumMod val="40000"/>
                <a:lumOff val="60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20226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2022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Pil: sparr 14">
              <a:extLst>
                <a:ext uri="{FF2B5EF4-FFF2-40B4-BE49-F238E27FC236}">
                  <a16:creationId xmlns:a16="http://schemas.microsoft.com/office/drawing/2014/main" id="{51C2519E-F033-466B-8B99-3921993D9BBA}"/>
                </a:ext>
              </a:extLst>
            </p:cNvPr>
            <p:cNvSpPr txBox="1"/>
            <p:nvPr/>
          </p:nvSpPr>
          <p:spPr>
            <a:xfrm>
              <a:off x="520410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Överlämnande</a:t>
              </a:r>
            </a:p>
          </p:txBody>
        </p:sp>
      </p:grpSp>
      <p:sp>
        <p:nvSpPr>
          <p:cNvPr id="43" name="object 15">
            <a:extLst>
              <a:ext uri="{FF2B5EF4-FFF2-40B4-BE49-F238E27FC236}">
                <a16:creationId xmlns:a16="http://schemas.microsoft.com/office/drawing/2014/main" id="{19DE3496-CAF6-415E-B71D-238B6FF79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9238" y="2154387"/>
            <a:ext cx="6927450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1113">
              <a:spcBef>
                <a:spcPct val="20000"/>
              </a:spcBef>
              <a:buChar char="•"/>
              <a:tabLst>
                <a:tab pos="2062163" algn="l"/>
              </a:tabLst>
              <a:defRPr sz="3200">
                <a:solidFill>
                  <a:schemeClr val="tx1"/>
                </a:solidFill>
                <a:latin typeface="Chaparral Pro" panose="020605030405050202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062163" algn="l"/>
              </a:tabLst>
              <a:defRPr sz="2800">
                <a:solidFill>
                  <a:schemeClr val="tx1"/>
                </a:solidFill>
                <a:latin typeface="Chaparral Pro" panose="020605030405050202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062163" algn="l"/>
              </a:tabLst>
              <a:defRPr sz="2400">
                <a:solidFill>
                  <a:schemeClr val="tx1"/>
                </a:solidFill>
                <a:latin typeface="Chaparral Pro" panose="020605030405050202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062163" algn="l"/>
              </a:tabLst>
              <a:defRPr sz="2000">
                <a:solidFill>
                  <a:schemeClr val="tx1"/>
                </a:solidFill>
                <a:latin typeface="Chaparral Pro" panose="020605030405050202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062163" algn="l"/>
              </a:tabLst>
              <a:defRPr sz="2000">
                <a:solidFill>
                  <a:schemeClr val="tx1"/>
                </a:solidFill>
                <a:latin typeface="Chaparral Pro" panose="020605030405050202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062163" algn="l"/>
              </a:tabLst>
              <a:defRPr sz="2000">
                <a:solidFill>
                  <a:schemeClr val="tx1"/>
                </a:solidFill>
                <a:latin typeface="Chaparral Pro" panose="020605030405050202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062163" algn="l"/>
              </a:tabLst>
              <a:defRPr sz="2000">
                <a:solidFill>
                  <a:schemeClr val="tx1"/>
                </a:solidFill>
                <a:latin typeface="Chaparral Pro" panose="020605030405050202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062163" algn="l"/>
              </a:tabLst>
              <a:defRPr sz="2000">
                <a:solidFill>
                  <a:schemeClr val="tx1"/>
                </a:solidFill>
                <a:latin typeface="Chaparral Pro" panose="020605030405050202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062163" algn="l"/>
              </a:tabLst>
              <a:defRPr sz="2000">
                <a:solidFill>
                  <a:schemeClr val="tx1"/>
                </a:solidFill>
                <a:latin typeface="Chaparral Pro" panose="02060503040505020203" pitchFamily="18" charset="0"/>
              </a:defRPr>
            </a:lvl9pPr>
          </a:lstStyle>
          <a:p>
            <a:pPr marL="8335" defTabSz="6858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546622" algn="l"/>
              </a:tabLst>
            </a:pPr>
            <a:r>
              <a:rPr lang="sv-SE" altLang="sv-SE" sz="1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Förstudie	</a:t>
            </a:r>
            <a:r>
              <a:rPr lang="sv-SE" altLang="sv-SE" sz="1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Identifiering av förutsättningar och omfattning av projektet samt framtagande av detaljplan.</a:t>
            </a:r>
          </a:p>
          <a:p>
            <a:pPr marL="8335" defTabSz="6858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546622" algn="l"/>
              </a:tabLst>
            </a:pPr>
            <a:r>
              <a:rPr lang="sv-SE" altLang="sv-SE" sz="1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Upphandling	</a:t>
            </a:r>
            <a:r>
              <a:rPr lang="sv-SE" altLang="sv-SE" sz="1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Upprättande av förfrågningshandlingar samt upphandling av entreprenör.</a:t>
            </a:r>
            <a:endParaRPr lang="sv-SE" altLang="sv-SE" sz="1000" b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8335" defTabSz="6858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546622" algn="l"/>
              </a:tabLst>
            </a:pPr>
            <a:r>
              <a:rPr lang="sv-SE" altLang="sv-SE" sz="1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Projektering	</a:t>
            </a:r>
            <a:r>
              <a:rPr lang="sv-SE" altLang="sv-SE" sz="1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Framtagande av bygghandlingar och bygglov samt startbesked.</a:t>
            </a:r>
            <a:endParaRPr lang="sv-SE" altLang="sv-SE" sz="1000" b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8335" defTabSz="6858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546622" algn="l"/>
              </a:tabLst>
            </a:pPr>
            <a:r>
              <a:rPr lang="sv-SE" altLang="sv-SE" sz="1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Entreprenad	</a:t>
            </a:r>
            <a:r>
              <a:rPr lang="sv-SE" altLang="sv-SE" sz="1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Genomförande enligt kontraktshandlingar till godkänd slutbesiktning inklusive garantibesiktning.</a:t>
            </a:r>
            <a:endParaRPr lang="sv-SE" altLang="sv-SE" sz="1000" b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8335" defTabSz="6858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546622" algn="l"/>
              </a:tabLst>
            </a:pPr>
            <a:r>
              <a:rPr lang="sv-SE" altLang="sv-SE" sz="1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Överlämnande	</a:t>
            </a:r>
            <a:r>
              <a:rPr lang="sv-SE" altLang="sv-SE" sz="1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Överlämnande till förvaltning samt erfarenhetsåterföring.</a:t>
            </a:r>
          </a:p>
          <a:p>
            <a:pPr marL="8335" defTabSz="6858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546622" algn="l"/>
              </a:tabLst>
            </a:pPr>
            <a:endParaRPr lang="sv-SE" altLang="sv-SE" sz="105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Bildobjekt 46" descr="En bild som visar objekt&#10;&#10;Beskrivning genererad med mycket hög exakthet">
            <a:extLst>
              <a:ext uri="{FF2B5EF4-FFF2-40B4-BE49-F238E27FC236}">
                <a16:creationId xmlns:a16="http://schemas.microsoft.com/office/drawing/2014/main" id="{472988A3-8912-494E-A868-61138DBD2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1493" y="4327441"/>
            <a:ext cx="1066086" cy="433973"/>
          </a:xfrm>
          <a:prstGeom prst="rect">
            <a:avLst/>
          </a:prstGeom>
        </p:spPr>
      </p:pic>
      <p:sp>
        <p:nvSpPr>
          <p:cNvPr id="48" name="Frihandsfigur: Form 47">
            <a:extLst>
              <a:ext uri="{FF2B5EF4-FFF2-40B4-BE49-F238E27FC236}">
                <a16:creationId xmlns:a16="http://schemas.microsoft.com/office/drawing/2014/main" id="{EE72A2E6-6EE3-4E26-8585-5D67CFD6DB42}"/>
              </a:ext>
            </a:extLst>
          </p:cNvPr>
          <p:cNvSpPr/>
          <p:nvPr/>
        </p:nvSpPr>
        <p:spPr>
          <a:xfrm>
            <a:off x="678425" y="4121477"/>
            <a:ext cx="7870388" cy="534895"/>
          </a:xfrm>
          <a:custGeom>
            <a:avLst/>
            <a:gdLst>
              <a:gd name="connsiteX0" fmla="*/ 0 w 8294914"/>
              <a:gd name="connsiteY0" fmla="*/ 535505 h 1125049"/>
              <a:gd name="connsiteX1" fmla="*/ 2601686 w 8294914"/>
              <a:gd name="connsiteY1" fmla="*/ 1112448 h 1125049"/>
              <a:gd name="connsiteX2" fmla="*/ 6281057 w 8294914"/>
              <a:gd name="connsiteY2" fmla="*/ 45648 h 1125049"/>
              <a:gd name="connsiteX3" fmla="*/ 8294914 w 8294914"/>
              <a:gd name="connsiteY3" fmla="*/ 296019 h 1125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94914" h="1125049">
                <a:moveTo>
                  <a:pt x="0" y="535505"/>
                </a:moveTo>
                <a:cubicBezTo>
                  <a:pt x="777421" y="864798"/>
                  <a:pt x="1554843" y="1194091"/>
                  <a:pt x="2601686" y="1112448"/>
                </a:cubicBezTo>
                <a:cubicBezTo>
                  <a:pt x="3648529" y="1030805"/>
                  <a:pt x="5332186" y="181719"/>
                  <a:pt x="6281057" y="45648"/>
                </a:cubicBezTo>
                <a:cubicBezTo>
                  <a:pt x="7229928" y="-90423"/>
                  <a:pt x="7762421" y="102798"/>
                  <a:pt x="8294914" y="296019"/>
                </a:cubicBezTo>
              </a:path>
            </a:pathLst>
          </a:custGeom>
          <a:ln w="28575" cap="flat" cmpd="sng" algn="ctr">
            <a:solidFill>
              <a:srgbClr val="079D6B"/>
            </a:solidFill>
            <a:prstDash val="lg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731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1524000" y="3837482"/>
          <a:ext cx="2493364" cy="766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53D39055-4DF2-4EA8-824C-721B6F860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4903"/>
            <a:ext cx="9144000" cy="1143000"/>
          </a:xfrm>
        </p:spPr>
        <p:txBody>
          <a:bodyPr/>
          <a:lstStyle/>
          <a:p>
            <a:r>
              <a:rPr lang="sv-SE" sz="4000" dirty="0"/>
              <a:t>Byggprocessen </a:t>
            </a:r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DE946860-913B-4521-979F-FA8B7EE9253D}"/>
              </a:ext>
            </a:extLst>
          </p:cNvPr>
          <p:cNvGrpSpPr/>
          <p:nvPr/>
        </p:nvGrpSpPr>
        <p:grpSpPr>
          <a:xfrm>
            <a:off x="2486956" y="1315931"/>
            <a:ext cx="1337240" cy="534895"/>
            <a:chOff x="1157860" y="562774"/>
            <a:chExt cx="1109907" cy="443962"/>
          </a:xfrm>
          <a:solidFill>
            <a:schemeClr val="accent4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8" name="Pil: sparr 37">
              <a:extLst>
                <a:ext uri="{FF2B5EF4-FFF2-40B4-BE49-F238E27FC236}">
                  <a16:creationId xmlns:a16="http://schemas.microsoft.com/office/drawing/2014/main" id="{A7BAAF89-E795-45FD-8602-EFFC24767EC7}"/>
                </a:ext>
              </a:extLst>
            </p:cNvPr>
            <p:cNvSpPr/>
            <p:nvPr/>
          </p:nvSpPr>
          <p:spPr>
            <a:xfrm>
              <a:off x="1157860" y="562774"/>
              <a:ext cx="1109907" cy="443962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Pil: sparr 6">
              <a:extLst>
                <a:ext uri="{FF2B5EF4-FFF2-40B4-BE49-F238E27FC236}">
                  <a16:creationId xmlns:a16="http://schemas.microsoft.com/office/drawing/2014/main" id="{675DD7C0-1B79-49A2-AE70-C9A8B1B8A7EC}"/>
                </a:ext>
              </a:extLst>
            </p:cNvPr>
            <p:cNvSpPr txBox="1"/>
            <p:nvPr/>
          </p:nvSpPr>
          <p:spPr>
            <a:xfrm>
              <a:off x="1379841" y="562774"/>
              <a:ext cx="665945" cy="44396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Förstudie</a:t>
              </a:r>
            </a:p>
          </p:txBody>
        </p:sp>
      </p:grpSp>
      <p:grpSp>
        <p:nvGrpSpPr>
          <p:cNvPr id="26" name="Grupp 25">
            <a:extLst>
              <a:ext uri="{FF2B5EF4-FFF2-40B4-BE49-F238E27FC236}">
                <a16:creationId xmlns:a16="http://schemas.microsoft.com/office/drawing/2014/main" id="{0C3A0606-3A47-42D8-AD21-11065509F314}"/>
              </a:ext>
            </a:extLst>
          </p:cNvPr>
          <p:cNvGrpSpPr/>
          <p:nvPr/>
        </p:nvGrpSpPr>
        <p:grpSpPr>
          <a:xfrm>
            <a:off x="3725693" y="1361398"/>
            <a:ext cx="1109907" cy="443962"/>
            <a:chOff x="2118567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6" name="Pil: sparr 35">
              <a:extLst>
                <a:ext uri="{FF2B5EF4-FFF2-40B4-BE49-F238E27FC236}">
                  <a16:creationId xmlns:a16="http://schemas.microsoft.com/office/drawing/2014/main" id="{A3E85E37-4E48-4A75-89BC-46DE415CCE9E}"/>
                </a:ext>
              </a:extLst>
            </p:cNvPr>
            <p:cNvSpPr/>
            <p:nvPr/>
          </p:nvSpPr>
          <p:spPr>
            <a:xfrm>
              <a:off x="2118567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Pil: sparr 8">
              <a:extLst>
                <a:ext uri="{FF2B5EF4-FFF2-40B4-BE49-F238E27FC236}">
                  <a16:creationId xmlns:a16="http://schemas.microsoft.com/office/drawing/2014/main" id="{3D473935-CABE-4057-9672-D878C23A1D37}"/>
                </a:ext>
              </a:extLst>
            </p:cNvPr>
            <p:cNvSpPr txBox="1"/>
            <p:nvPr/>
          </p:nvSpPr>
          <p:spPr>
            <a:xfrm>
              <a:off x="2340548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Upphandling</a:t>
              </a:r>
            </a:p>
          </p:txBody>
        </p:sp>
      </p:grpSp>
      <p:grpSp>
        <p:nvGrpSpPr>
          <p:cNvPr id="27" name="Grupp 26">
            <a:extLst>
              <a:ext uri="{FF2B5EF4-FFF2-40B4-BE49-F238E27FC236}">
                <a16:creationId xmlns:a16="http://schemas.microsoft.com/office/drawing/2014/main" id="{2BBF9CCB-A70A-4A1C-99A3-E1E9B2B78843}"/>
              </a:ext>
            </a:extLst>
          </p:cNvPr>
          <p:cNvGrpSpPr/>
          <p:nvPr/>
        </p:nvGrpSpPr>
        <p:grpSpPr>
          <a:xfrm>
            <a:off x="4680214" y="1361398"/>
            <a:ext cx="1109907" cy="443962"/>
            <a:chOff x="307308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4" name="Pil: sparr 33">
              <a:extLst>
                <a:ext uri="{FF2B5EF4-FFF2-40B4-BE49-F238E27FC236}">
                  <a16:creationId xmlns:a16="http://schemas.microsoft.com/office/drawing/2014/main" id="{DD1EF01B-26E9-40CF-9909-C2FDE24F6516}"/>
                </a:ext>
              </a:extLst>
            </p:cNvPr>
            <p:cNvSpPr/>
            <p:nvPr/>
          </p:nvSpPr>
          <p:spPr>
            <a:xfrm>
              <a:off x="3073088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10113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1011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Pil: sparr 10">
              <a:extLst>
                <a:ext uri="{FF2B5EF4-FFF2-40B4-BE49-F238E27FC236}">
                  <a16:creationId xmlns:a16="http://schemas.microsoft.com/office/drawing/2014/main" id="{0F5D9D4E-36A3-457E-92AD-4B0C764C9021}"/>
                </a:ext>
              </a:extLst>
            </p:cNvPr>
            <p:cNvSpPr txBox="1"/>
            <p:nvPr/>
          </p:nvSpPr>
          <p:spPr>
            <a:xfrm>
              <a:off x="329506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Projektering</a:t>
              </a:r>
            </a:p>
          </p:txBody>
        </p:sp>
      </p:grpSp>
      <p:grpSp>
        <p:nvGrpSpPr>
          <p:cNvPr id="28" name="Grupp 27">
            <a:extLst>
              <a:ext uri="{FF2B5EF4-FFF2-40B4-BE49-F238E27FC236}">
                <a16:creationId xmlns:a16="http://schemas.microsoft.com/office/drawing/2014/main" id="{7324987C-0BB6-4E50-B13E-301776EB9252}"/>
              </a:ext>
            </a:extLst>
          </p:cNvPr>
          <p:cNvGrpSpPr/>
          <p:nvPr/>
        </p:nvGrpSpPr>
        <p:grpSpPr>
          <a:xfrm>
            <a:off x="5634734" y="1361398"/>
            <a:ext cx="1109907" cy="443962"/>
            <a:chOff x="402760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Pil: sparr 31">
              <a:extLst>
                <a:ext uri="{FF2B5EF4-FFF2-40B4-BE49-F238E27FC236}">
                  <a16:creationId xmlns:a16="http://schemas.microsoft.com/office/drawing/2014/main" id="{C5C9817A-8BCD-438B-A351-ECB88367FB31}"/>
                </a:ext>
              </a:extLst>
            </p:cNvPr>
            <p:cNvSpPr/>
            <p:nvPr/>
          </p:nvSpPr>
          <p:spPr>
            <a:xfrm>
              <a:off x="4027608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1517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1517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Pil: sparr 12">
              <a:extLst>
                <a:ext uri="{FF2B5EF4-FFF2-40B4-BE49-F238E27FC236}">
                  <a16:creationId xmlns:a16="http://schemas.microsoft.com/office/drawing/2014/main" id="{11BE8ED7-9977-479B-8E6F-6F76E9E84901}"/>
                </a:ext>
              </a:extLst>
            </p:cNvPr>
            <p:cNvSpPr txBox="1"/>
            <p:nvPr/>
          </p:nvSpPr>
          <p:spPr>
            <a:xfrm>
              <a:off x="424958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Entreprenad</a:t>
              </a:r>
            </a:p>
          </p:txBody>
        </p:sp>
      </p:grpSp>
      <p:grpSp>
        <p:nvGrpSpPr>
          <p:cNvPr id="29" name="Grupp 28">
            <a:extLst>
              <a:ext uri="{FF2B5EF4-FFF2-40B4-BE49-F238E27FC236}">
                <a16:creationId xmlns:a16="http://schemas.microsoft.com/office/drawing/2014/main" id="{BA3FA28C-0A73-44E7-81A6-E47F4DF1F1F3}"/>
              </a:ext>
            </a:extLst>
          </p:cNvPr>
          <p:cNvGrpSpPr/>
          <p:nvPr/>
        </p:nvGrpSpPr>
        <p:grpSpPr>
          <a:xfrm>
            <a:off x="6589254" y="1361398"/>
            <a:ext cx="1109907" cy="443962"/>
            <a:chOff x="498212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0" name="Pil: sparr 29">
              <a:extLst>
                <a:ext uri="{FF2B5EF4-FFF2-40B4-BE49-F238E27FC236}">
                  <a16:creationId xmlns:a16="http://schemas.microsoft.com/office/drawing/2014/main" id="{DE6BB8B1-C61E-410E-B1D1-AF65EAEE6EF6}"/>
                </a:ext>
              </a:extLst>
            </p:cNvPr>
            <p:cNvSpPr/>
            <p:nvPr/>
          </p:nvSpPr>
          <p:spPr>
            <a:xfrm>
              <a:off x="4982128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20226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2022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Pil: sparr 14">
              <a:extLst>
                <a:ext uri="{FF2B5EF4-FFF2-40B4-BE49-F238E27FC236}">
                  <a16:creationId xmlns:a16="http://schemas.microsoft.com/office/drawing/2014/main" id="{51C2519E-F033-466B-8B99-3921993D9BBA}"/>
                </a:ext>
              </a:extLst>
            </p:cNvPr>
            <p:cNvSpPr txBox="1"/>
            <p:nvPr/>
          </p:nvSpPr>
          <p:spPr>
            <a:xfrm>
              <a:off x="520410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Överlämnande</a:t>
              </a:r>
            </a:p>
          </p:txBody>
        </p:sp>
      </p:grpSp>
      <p:sp>
        <p:nvSpPr>
          <p:cNvPr id="49" name="object 18">
            <a:extLst>
              <a:ext uri="{FF2B5EF4-FFF2-40B4-BE49-F238E27FC236}">
                <a16:creationId xmlns:a16="http://schemas.microsoft.com/office/drawing/2014/main" id="{E1F2B811-2CA7-4D76-A489-D366927F7632}"/>
              </a:ext>
            </a:extLst>
          </p:cNvPr>
          <p:cNvSpPr txBox="1"/>
          <p:nvPr/>
        </p:nvSpPr>
        <p:spPr>
          <a:xfrm>
            <a:off x="1524000" y="2217230"/>
            <a:ext cx="1413164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dirty="0">
                <a:solidFill>
                  <a:srgbClr val="000000"/>
                </a:solidFill>
                <a:cs typeface="Arial"/>
              </a:rPr>
              <a:t>Indata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Marknadsbehov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Affärsplan</a:t>
            </a:r>
          </a:p>
          <a:p>
            <a:pPr marL="67946" indent="-59400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374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Projektmål</a:t>
            </a:r>
          </a:p>
          <a:p>
            <a:pPr marL="67946" indent="-59400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374" algn="l"/>
              </a:tabLst>
              <a:defRPr/>
            </a:pP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endParaRPr sz="1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7" name="object 18">
            <a:extLst>
              <a:ext uri="{FF2B5EF4-FFF2-40B4-BE49-F238E27FC236}">
                <a16:creationId xmlns:a16="http://schemas.microsoft.com/office/drawing/2014/main" id="{47F3F3B2-24BA-4E55-ABC8-0CDE9ABADB18}"/>
              </a:ext>
            </a:extLst>
          </p:cNvPr>
          <p:cNvSpPr txBox="1"/>
          <p:nvPr/>
        </p:nvSpPr>
        <p:spPr>
          <a:xfrm>
            <a:off x="3722104" y="2217230"/>
            <a:ext cx="1413164" cy="215443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spc="-3" dirty="0">
                <a:solidFill>
                  <a:srgbClr val="000000"/>
                </a:solidFill>
                <a:cs typeface="Arial"/>
              </a:rPr>
              <a:t>Aktiviteter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Benchmark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Skiss Arkitekt 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Skiss Mark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Parkeringsutredning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Bullerberäkning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Geoundersökning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Solstudie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Markreservation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Ledningar i mark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Brandskydd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Planavtal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Detaljplanearbete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Projektsamordning</a:t>
            </a:r>
            <a:endParaRPr sz="10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8" name="object 18">
            <a:extLst>
              <a:ext uri="{FF2B5EF4-FFF2-40B4-BE49-F238E27FC236}">
                <a16:creationId xmlns:a16="http://schemas.microsoft.com/office/drawing/2014/main" id="{04FD8A8B-41C2-4977-A1EF-DB2CBD1D3B40}"/>
              </a:ext>
            </a:extLst>
          </p:cNvPr>
          <p:cNvSpPr txBox="1"/>
          <p:nvPr/>
        </p:nvSpPr>
        <p:spPr>
          <a:xfrm>
            <a:off x="5920208" y="2223358"/>
            <a:ext cx="1778953" cy="138499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dirty="0">
                <a:solidFill>
                  <a:srgbClr val="000000"/>
                </a:solidFill>
                <a:cs typeface="Arial"/>
              </a:rPr>
              <a:t>Utdata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Kalkyl </a:t>
            </a:r>
            <a:r>
              <a:rPr lang="sv-SE" sz="1000" spc="-3" dirty="0">
                <a:cs typeface="Arial"/>
              </a:rPr>
              <a:t>och ytor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Tidplan</a:t>
            </a:r>
          </a:p>
          <a:p>
            <a:pPr marL="67946" indent="-59400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374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Programhandling Arkitekt</a:t>
            </a:r>
          </a:p>
          <a:p>
            <a:pPr marL="67946" indent="-59400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374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Programhandling Mark</a:t>
            </a:r>
          </a:p>
          <a:p>
            <a:pPr marL="67946" indent="-59400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374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Illustrationer</a:t>
            </a:r>
          </a:p>
          <a:p>
            <a:pPr marL="67946" indent="-59400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374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Brandskyddsbeskrivning</a:t>
            </a:r>
          </a:p>
          <a:p>
            <a:pPr marL="67946" indent="-59400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374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Detaljplan</a:t>
            </a:r>
            <a:endParaRPr lang="sv-SE" sz="1000" spc="-3" dirty="0">
              <a:solidFill>
                <a:srgbClr val="FF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endParaRPr lang="sv-SE" sz="1000" dirty="0">
              <a:solidFill>
                <a:srgbClr val="000000"/>
              </a:solidFill>
              <a:cs typeface="Arial"/>
            </a:endParaRPr>
          </a:p>
        </p:txBody>
      </p:sp>
      <p:grpSp>
        <p:nvGrpSpPr>
          <p:cNvPr id="45" name="Grupp 44">
            <a:extLst>
              <a:ext uri="{FF2B5EF4-FFF2-40B4-BE49-F238E27FC236}">
                <a16:creationId xmlns:a16="http://schemas.microsoft.com/office/drawing/2014/main" id="{8452445B-AFE4-4B8F-BCF8-5A2C9ABFC627}"/>
              </a:ext>
            </a:extLst>
          </p:cNvPr>
          <p:cNvGrpSpPr/>
          <p:nvPr/>
        </p:nvGrpSpPr>
        <p:grpSpPr>
          <a:xfrm>
            <a:off x="1524000" y="1367559"/>
            <a:ext cx="1109907" cy="443962"/>
            <a:chOff x="2118567" y="562774"/>
            <a:chExt cx="1109907" cy="443962"/>
          </a:xfrm>
          <a:solidFill>
            <a:srgbClr val="C0504D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6" name="Pil: sparr 45">
              <a:extLst>
                <a:ext uri="{FF2B5EF4-FFF2-40B4-BE49-F238E27FC236}">
                  <a16:creationId xmlns:a16="http://schemas.microsoft.com/office/drawing/2014/main" id="{61E5B5A9-12F9-4767-AE61-BF3E4E7AB64D}"/>
                </a:ext>
              </a:extLst>
            </p:cNvPr>
            <p:cNvSpPr/>
            <p:nvPr/>
          </p:nvSpPr>
          <p:spPr>
            <a:xfrm>
              <a:off x="2118567" y="562774"/>
              <a:ext cx="1109907" cy="443962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Pil: sparr 8">
              <a:extLst>
                <a:ext uri="{FF2B5EF4-FFF2-40B4-BE49-F238E27FC236}">
                  <a16:creationId xmlns:a16="http://schemas.microsoft.com/office/drawing/2014/main" id="{E90F56F1-99E2-41A4-B309-734E82A65863}"/>
                </a:ext>
              </a:extLst>
            </p:cNvPr>
            <p:cNvSpPr txBox="1"/>
            <p:nvPr/>
          </p:nvSpPr>
          <p:spPr>
            <a:xfrm>
              <a:off x="2340548" y="562774"/>
              <a:ext cx="665945" cy="44396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dirty="0"/>
                <a:t>Byggprojekt</a:t>
              </a:r>
              <a:endParaRPr lang="sv-SE" sz="800" kern="1200" dirty="0"/>
            </a:p>
          </p:txBody>
        </p:sp>
      </p:grpSp>
      <p:sp>
        <p:nvSpPr>
          <p:cNvPr id="43" name="Frihandsfigur: Form 42">
            <a:extLst>
              <a:ext uri="{FF2B5EF4-FFF2-40B4-BE49-F238E27FC236}">
                <a16:creationId xmlns:a16="http://schemas.microsoft.com/office/drawing/2014/main" id="{F5B3837F-616A-4F52-A233-FB471AD5B05A}"/>
              </a:ext>
            </a:extLst>
          </p:cNvPr>
          <p:cNvSpPr/>
          <p:nvPr/>
        </p:nvSpPr>
        <p:spPr>
          <a:xfrm>
            <a:off x="678425" y="4121477"/>
            <a:ext cx="7870388" cy="534895"/>
          </a:xfrm>
          <a:custGeom>
            <a:avLst/>
            <a:gdLst>
              <a:gd name="connsiteX0" fmla="*/ 0 w 8294914"/>
              <a:gd name="connsiteY0" fmla="*/ 535505 h 1125049"/>
              <a:gd name="connsiteX1" fmla="*/ 2601686 w 8294914"/>
              <a:gd name="connsiteY1" fmla="*/ 1112448 h 1125049"/>
              <a:gd name="connsiteX2" fmla="*/ 6281057 w 8294914"/>
              <a:gd name="connsiteY2" fmla="*/ 45648 h 1125049"/>
              <a:gd name="connsiteX3" fmla="*/ 8294914 w 8294914"/>
              <a:gd name="connsiteY3" fmla="*/ 296019 h 1125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94914" h="1125049">
                <a:moveTo>
                  <a:pt x="0" y="535505"/>
                </a:moveTo>
                <a:cubicBezTo>
                  <a:pt x="777421" y="864798"/>
                  <a:pt x="1554843" y="1194091"/>
                  <a:pt x="2601686" y="1112448"/>
                </a:cubicBezTo>
                <a:cubicBezTo>
                  <a:pt x="3648529" y="1030805"/>
                  <a:pt x="5332186" y="181719"/>
                  <a:pt x="6281057" y="45648"/>
                </a:cubicBezTo>
                <a:cubicBezTo>
                  <a:pt x="7229928" y="-90423"/>
                  <a:pt x="7762421" y="102798"/>
                  <a:pt x="8294914" y="296019"/>
                </a:cubicBezTo>
              </a:path>
            </a:pathLst>
          </a:custGeom>
          <a:ln w="28575" cap="flat" cmpd="sng" algn="ctr">
            <a:solidFill>
              <a:srgbClr val="079D6B"/>
            </a:solidFill>
            <a:prstDash val="lg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4" name="Bildobjekt 43" descr="En bild som visar objekt&#10;&#10;Beskrivning genererad med mycket hög exakthet">
            <a:extLst>
              <a:ext uri="{FF2B5EF4-FFF2-40B4-BE49-F238E27FC236}">
                <a16:creationId xmlns:a16="http://schemas.microsoft.com/office/drawing/2014/main" id="{FF3F51B9-A6BA-4747-BA9D-4F64F27937F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11493" y="4327441"/>
            <a:ext cx="1066086" cy="43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67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1524000" y="3837482"/>
          <a:ext cx="2493364" cy="766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53D39055-4DF2-4EA8-824C-721B6F860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4903"/>
            <a:ext cx="9144000" cy="1143000"/>
          </a:xfrm>
        </p:spPr>
        <p:txBody>
          <a:bodyPr/>
          <a:lstStyle/>
          <a:p>
            <a:r>
              <a:rPr lang="sv-SE" sz="4000" dirty="0"/>
              <a:t>Byggprocessen </a:t>
            </a:r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DE946860-913B-4521-979F-FA8B7EE9253D}"/>
              </a:ext>
            </a:extLst>
          </p:cNvPr>
          <p:cNvGrpSpPr/>
          <p:nvPr/>
        </p:nvGrpSpPr>
        <p:grpSpPr>
          <a:xfrm>
            <a:off x="2477319" y="1367559"/>
            <a:ext cx="1109907" cy="443962"/>
            <a:chOff x="1157860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8" name="Pil: sparr 37">
              <a:extLst>
                <a:ext uri="{FF2B5EF4-FFF2-40B4-BE49-F238E27FC236}">
                  <a16:creationId xmlns:a16="http://schemas.microsoft.com/office/drawing/2014/main" id="{A7BAAF89-E795-45FD-8602-EFFC24767EC7}"/>
                </a:ext>
              </a:extLst>
            </p:cNvPr>
            <p:cNvSpPr/>
            <p:nvPr/>
          </p:nvSpPr>
          <p:spPr>
            <a:xfrm>
              <a:off x="1157860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Pil: sparr 6">
              <a:extLst>
                <a:ext uri="{FF2B5EF4-FFF2-40B4-BE49-F238E27FC236}">
                  <a16:creationId xmlns:a16="http://schemas.microsoft.com/office/drawing/2014/main" id="{675DD7C0-1B79-49A2-AE70-C9A8B1B8A7EC}"/>
                </a:ext>
              </a:extLst>
            </p:cNvPr>
            <p:cNvSpPr txBox="1"/>
            <p:nvPr/>
          </p:nvSpPr>
          <p:spPr>
            <a:xfrm>
              <a:off x="1379841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Förstudie</a:t>
              </a:r>
            </a:p>
          </p:txBody>
        </p:sp>
      </p:grpSp>
      <p:grpSp>
        <p:nvGrpSpPr>
          <p:cNvPr id="26" name="Grupp 25">
            <a:extLst>
              <a:ext uri="{FF2B5EF4-FFF2-40B4-BE49-F238E27FC236}">
                <a16:creationId xmlns:a16="http://schemas.microsoft.com/office/drawing/2014/main" id="{0C3A0606-3A47-42D8-AD21-11065509F314}"/>
              </a:ext>
            </a:extLst>
          </p:cNvPr>
          <p:cNvGrpSpPr/>
          <p:nvPr/>
        </p:nvGrpSpPr>
        <p:grpSpPr>
          <a:xfrm>
            <a:off x="3442750" y="1315931"/>
            <a:ext cx="1337240" cy="534895"/>
            <a:chOff x="2118567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6" name="Pil: sparr 35">
              <a:extLst>
                <a:ext uri="{FF2B5EF4-FFF2-40B4-BE49-F238E27FC236}">
                  <a16:creationId xmlns:a16="http://schemas.microsoft.com/office/drawing/2014/main" id="{A3E85E37-4E48-4A75-89BC-46DE415CCE9E}"/>
                </a:ext>
              </a:extLst>
            </p:cNvPr>
            <p:cNvSpPr/>
            <p:nvPr/>
          </p:nvSpPr>
          <p:spPr>
            <a:xfrm>
              <a:off x="2118567" y="562774"/>
              <a:ext cx="1109907" cy="443962"/>
            </a:xfrm>
            <a:prstGeom prst="chevron">
              <a:avLst/>
            </a:prstGeom>
            <a:solidFill>
              <a:srgbClr val="FFC000">
                <a:alpha val="90000"/>
              </a:srgb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Pil: sparr 8">
              <a:extLst>
                <a:ext uri="{FF2B5EF4-FFF2-40B4-BE49-F238E27FC236}">
                  <a16:creationId xmlns:a16="http://schemas.microsoft.com/office/drawing/2014/main" id="{3D473935-CABE-4057-9672-D878C23A1D37}"/>
                </a:ext>
              </a:extLst>
            </p:cNvPr>
            <p:cNvSpPr txBox="1"/>
            <p:nvPr/>
          </p:nvSpPr>
          <p:spPr>
            <a:xfrm>
              <a:off x="2340548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Upphandling</a:t>
              </a:r>
            </a:p>
          </p:txBody>
        </p:sp>
      </p:grpSp>
      <p:grpSp>
        <p:nvGrpSpPr>
          <p:cNvPr id="27" name="Grupp 26">
            <a:extLst>
              <a:ext uri="{FF2B5EF4-FFF2-40B4-BE49-F238E27FC236}">
                <a16:creationId xmlns:a16="http://schemas.microsoft.com/office/drawing/2014/main" id="{2BBF9CCB-A70A-4A1C-99A3-E1E9B2B78843}"/>
              </a:ext>
            </a:extLst>
          </p:cNvPr>
          <p:cNvGrpSpPr/>
          <p:nvPr/>
        </p:nvGrpSpPr>
        <p:grpSpPr>
          <a:xfrm>
            <a:off x="4680214" y="1361398"/>
            <a:ext cx="1109907" cy="443962"/>
            <a:chOff x="307308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4" name="Pil: sparr 33">
              <a:extLst>
                <a:ext uri="{FF2B5EF4-FFF2-40B4-BE49-F238E27FC236}">
                  <a16:creationId xmlns:a16="http://schemas.microsoft.com/office/drawing/2014/main" id="{DD1EF01B-26E9-40CF-9909-C2FDE24F6516}"/>
                </a:ext>
              </a:extLst>
            </p:cNvPr>
            <p:cNvSpPr/>
            <p:nvPr/>
          </p:nvSpPr>
          <p:spPr>
            <a:xfrm>
              <a:off x="3073088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10113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1011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Pil: sparr 10">
              <a:extLst>
                <a:ext uri="{FF2B5EF4-FFF2-40B4-BE49-F238E27FC236}">
                  <a16:creationId xmlns:a16="http://schemas.microsoft.com/office/drawing/2014/main" id="{0F5D9D4E-36A3-457E-92AD-4B0C764C9021}"/>
                </a:ext>
              </a:extLst>
            </p:cNvPr>
            <p:cNvSpPr txBox="1"/>
            <p:nvPr/>
          </p:nvSpPr>
          <p:spPr>
            <a:xfrm>
              <a:off x="329506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Projektering</a:t>
              </a:r>
            </a:p>
          </p:txBody>
        </p:sp>
      </p:grpSp>
      <p:grpSp>
        <p:nvGrpSpPr>
          <p:cNvPr id="28" name="Grupp 27">
            <a:extLst>
              <a:ext uri="{FF2B5EF4-FFF2-40B4-BE49-F238E27FC236}">
                <a16:creationId xmlns:a16="http://schemas.microsoft.com/office/drawing/2014/main" id="{7324987C-0BB6-4E50-B13E-301776EB9252}"/>
              </a:ext>
            </a:extLst>
          </p:cNvPr>
          <p:cNvGrpSpPr/>
          <p:nvPr/>
        </p:nvGrpSpPr>
        <p:grpSpPr>
          <a:xfrm>
            <a:off x="5634734" y="1361398"/>
            <a:ext cx="1109907" cy="443962"/>
            <a:chOff x="402760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Pil: sparr 31">
              <a:extLst>
                <a:ext uri="{FF2B5EF4-FFF2-40B4-BE49-F238E27FC236}">
                  <a16:creationId xmlns:a16="http://schemas.microsoft.com/office/drawing/2014/main" id="{C5C9817A-8BCD-438B-A351-ECB88367FB31}"/>
                </a:ext>
              </a:extLst>
            </p:cNvPr>
            <p:cNvSpPr/>
            <p:nvPr/>
          </p:nvSpPr>
          <p:spPr>
            <a:xfrm>
              <a:off x="4027608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1517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1517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Pil: sparr 12">
              <a:extLst>
                <a:ext uri="{FF2B5EF4-FFF2-40B4-BE49-F238E27FC236}">
                  <a16:creationId xmlns:a16="http://schemas.microsoft.com/office/drawing/2014/main" id="{11BE8ED7-9977-479B-8E6F-6F76E9E84901}"/>
                </a:ext>
              </a:extLst>
            </p:cNvPr>
            <p:cNvSpPr txBox="1"/>
            <p:nvPr/>
          </p:nvSpPr>
          <p:spPr>
            <a:xfrm>
              <a:off x="424958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Entreprenad</a:t>
              </a:r>
            </a:p>
          </p:txBody>
        </p:sp>
      </p:grpSp>
      <p:grpSp>
        <p:nvGrpSpPr>
          <p:cNvPr id="29" name="Grupp 28">
            <a:extLst>
              <a:ext uri="{FF2B5EF4-FFF2-40B4-BE49-F238E27FC236}">
                <a16:creationId xmlns:a16="http://schemas.microsoft.com/office/drawing/2014/main" id="{BA3FA28C-0A73-44E7-81A6-E47F4DF1F1F3}"/>
              </a:ext>
            </a:extLst>
          </p:cNvPr>
          <p:cNvGrpSpPr/>
          <p:nvPr/>
        </p:nvGrpSpPr>
        <p:grpSpPr>
          <a:xfrm>
            <a:off x="6589254" y="1361398"/>
            <a:ext cx="1109907" cy="443962"/>
            <a:chOff x="498212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0" name="Pil: sparr 29">
              <a:extLst>
                <a:ext uri="{FF2B5EF4-FFF2-40B4-BE49-F238E27FC236}">
                  <a16:creationId xmlns:a16="http://schemas.microsoft.com/office/drawing/2014/main" id="{DE6BB8B1-C61E-410E-B1D1-AF65EAEE6EF6}"/>
                </a:ext>
              </a:extLst>
            </p:cNvPr>
            <p:cNvSpPr/>
            <p:nvPr/>
          </p:nvSpPr>
          <p:spPr>
            <a:xfrm>
              <a:off x="4982128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20226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2022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Pil: sparr 14">
              <a:extLst>
                <a:ext uri="{FF2B5EF4-FFF2-40B4-BE49-F238E27FC236}">
                  <a16:creationId xmlns:a16="http://schemas.microsoft.com/office/drawing/2014/main" id="{51C2519E-F033-466B-8B99-3921993D9BBA}"/>
                </a:ext>
              </a:extLst>
            </p:cNvPr>
            <p:cNvSpPr txBox="1"/>
            <p:nvPr/>
          </p:nvSpPr>
          <p:spPr>
            <a:xfrm>
              <a:off x="520410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Överlämnande</a:t>
              </a:r>
            </a:p>
          </p:txBody>
        </p:sp>
      </p:grpSp>
      <p:sp>
        <p:nvSpPr>
          <p:cNvPr id="22" name="object 18">
            <a:extLst>
              <a:ext uri="{FF2B5EF4-FFF2-40B4-BE49-F238E27FC236}">
                <a16:creationId xmlns:a16="http://schemas.microsoft.com/office/drawing/2014/main" id="{F5316BD9-ADBC-4980-98B2-E568438A9A90}"/>
              </a:ext>
            </a:extLst>
          </p:cNvPr>
          <p:cNvSpPr txBox="1"/>
          <p:nvPr/>
        </p:nvSpPr>
        <p:spPr>
          <a:xfrm>
            <a:off x="1523999" y="2217230"/>
            <a:ext cx="1617921" cy="169277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dirty="0">
                <a:solidFill>
                  <a:srgbClr val="000000"/>
                </a:solidFill>
                <a:cs typeface="Arial"/>
              </a:rPr>
              <a:t>Indata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Kalkyl och ytor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Tidplan</a:t>
            </a:r>
          </a:p>
          <a:p>
            <a:pPr marL="67946" indent="-59400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374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Programhandling Arkitekt</a:t>
            </a:r>
          </a:p>
          <a:p>
            <a:pPr marL="67946" indent="-59400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374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Programhandling Mark</a:t>
            </a:r>
          </a:p>
          <a:p>
            <a:pPr marL="67946" indent="-59400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374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Illustrationer</a:t>
            </a:r>
          </a:p>
          <a:p>
            <a:pPr marL="67946" indent="-59400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374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Brandskyddsbeskrivning</a:t>
            </a:r>
          </a:p>
          <a:p>
            <a:pPr marL="67946" indent="-59400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374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Detaljplan</a:t>
            </a:r>
          </a:p>
          <a:p>
            <a:pPr marL="8547" defTabSz="685800" fontAlgn="base">
              <a:spcBef>
                <a:spcPct val="0"/>
              </a:spcBef>
              <a:spcAft>
                <a:spcPct val="0"/>
              </a:spcAft>
              <a:tabLst>
                <a:tab pos="73929" algn="l"/>
              </a:tabLst>
              <a:defRPr/>
            </a:pPr>
            <a:endParaRPr lang="sv-SE" sz="1000" dirty="0">
              <a:solidFill>
                <a:srgbClr val="000000"/>
              </a:solidFill>
              <a:cs typeface="Arial"/>
            </a:endParaRPr>
          </a:p>
          <a:p>
            <a:pPr marL="8546" defTabSz="685800" fontAlgn="base">
              <a:spcBef>
                <a:spcPct val="0"/>
              </a:spcBef>
              <a:spcAft>
                <a:spcPct val="0"/>
              </a:spcAft>
              <a:tabLst>
                <a:tab pos="68374" algn="l"/>
              </a:tabLst>
              <a:defRPr/>
            </a:pP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endParaRPr sz="1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956A8779-193E-4019-912E-098052889B90}"/>
              </a:ext>
            </a:extLst>
          </p:cNvPr>
          <p:cNvSpPr txBox="1"/>
          <p:nvPr/>
        </p:nvSpPr>
        <p:spPr>
          <a:xfrm>
            <a:off x="3722104" y="2217230"/>
            <a:ext cx="1912630" cy="169277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spc="-3" dirty="0">
                <a:solidFill>
                  <a:srgbClr val="000000"/>
                </a:solidFill>
                <a:cs typeface="Arial"/>
              </a:rPr>
              <a:t>Aktiviteter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Systemhandling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Granskning FFU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Förfrågningsunderlag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Anbudsutvärdering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Beslut om genomförande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Tilldelning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Kontraktstecknande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Markanvisning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Projektsamordning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Ansökan investeringsstöd</a:t>
            </a:r>
          </a:p>
        </p:txBody>
      </p:sp>
      <p:sp>
        <p:nvSpPr>
          <p:cNvPr id="42" name="object 18">
            <a:extLst>
              <a:ext uri="{FF2B5EF4-FFF2-40B4-BE49-F238E27FC236}">
                <a16:creationId xmlns:a16="http://schemas.microsoft.com/office/drawing/2014/main" id="{E57E7F33-D920-4B15-A762-B3481FEFB57D}"/>
              </a:ext>
            </a:extLst>
          </p:cNvPr>
          <p:cNvSpPr txBox="1"/>
          <p:nvPr/>
        </p:nvSpPr>
        <p:spPr>
          <a:xfrm>
            <a:off x="5920209" y="2223358"/>
            <a:ext cx="1603006" cy="107721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dirty="0">
                <a:solidFill>
                  <a:srgbClr val="000000"/>
                </a:solidFill>
                <a:cs typeface="Arial"/>
              </a:rPr>
              <a:t>Utdata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Kalkyl och ytor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Projekttidplan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Kontraktshandlingar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Markanvisningsavtal</a:t>
            </a:r>
          </a:p>
          <a:p>
            <a:pPr marL="8547" defTabSz="685800" fontAlgn="base">
              <a:spcBef>
                <a:spcPct val="0"/>
              </a:spcBef>
              <a:spcAft>
                <a:spcPct val="0"/>
              </a:spcAft>
              <a:tabLst>
                <a:tab pos="73929" algn="l"/>
              </a:tabLst>
              <a:defRPr/>
            </a:pPr>
            <a:endParaRPr lang="sv-SE" sz="1000" spc="-3" dirty="0">
              <a:solidFill>
                <a:srgbClr val="FF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endParaRPr sz="1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43" name="Grupp 42">
            <a:extLst>
              <a:ext uri="{FF2B5EF4-FFF2-40B4-BE49-F238E27FC236}">
                <a16:creationId xmlns:a16="http://schemas.microsoft.com/office/drawing/2014/main" id="{DAF21035-E804-4026-A3BC-F83A64EDF07A}"/>
              </a:ext>
            </a:extLst>
          </p:cNvPr>
          <p:cNvGrpSpPr/>
          <p:nvPr/>
        </p:nvGrpSpPr>
        <p:grpSpPr>
          <a:xfrm>
            <a:off x="1524000" y="1367559"/>
            <a:ext cx="1109907" cy="443962"/>
            <a:chOff x="2118567" y="562774"/>
            <a:chExt cx="1109907" cy="443962"/>
          </a:xfrm>
          <a:solidFill>
            <a:srgbClr val="C0504D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4" name="Pil: sparr 43">
              <a:extLst>
                <a:ext uri="{FF2B5EF4-FFF2-40B4-BE49-F238E27FC236}">
                  <a16:creationId xmlns:a16="http://schemas.microsoft.com/office/drawing/2014/main" id="{1B1734B2-21D4-408C-B8B8-3279EE167C59}"/>
                </a:ext>
              </a:extLst>
            </p:cNvPr>
            <p:cNvSpPr/>
            <p:nvPr/>
          </p:nvSpPr>
          <p:spPr>
            <a:xfrm>
              <a:off x="2118567" y="562774"/>
              <a:ext cx="1109907" cy="443962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Pil: sparr 8">
              <a:extLst>
                <a:ext uri="{FF2B5EF4-FFF2-40B4-BE49-F238E27FC236}">
                  <a16:creationId xmlns:a16="http://schemas.microsoft.com/office/drawing/2014/main" id="{F1B5EF5D-447E-490B-8B35-E7D376EFB6D1}"/>
                </a:ext>
              </a:extLst>
            </p:cNvPr>
            <p:cNvSpPr txBox="1"/>
            <p:nvPr/>
          </p:nvSpPr>
          <p:spPr>
            <a:xfrm>
              <a:off x="2340548" y="562774"/>
              <a:ext cx="665945" cy="44396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dirty="0"/>
                <a:t>Byggprojekt</a:t>
              </a:r>
              <a:endParaRPr lang="sv-SE" sz="800" kern="1200" dirty="0"/>
            </a:p>
          </p:txBody>
        </p:sp>
      </p:grpSp>
      <p:sp>
        <p:nvSpPr>
          <p:cNvPr id="41" name="Frihandsfigur: Form 40">
            <a:extLst>
              <a:ext uri="{FF2B5EF4-FFF2-40B4-BE49-F238E27FC236}">
                <a16:creationId xmlns:a16="http://schemas.microsoft.com/office/drawing/2014/main" id="{5075CD0F-A4E9-433C-BE11-8A12248EE40C}"/>
              </a:ext>
            </a:extLst>
          </p:cNvPr>
          <p:cNvSpPr/>
          <p:nvPr/>
        </p:nvSpPr>
        <p:spPr>
          <a:xfrm>
            <a:off x="678425" y="4121477"/>
            <a:ext cx="7870388" cy="534895"/>
          </a:xfrm>
          <a:custGeom>
            <a:avLst/>
            <a:gdLst>
              <a:gd name="connsiteX0" fmla="*/ 0 w 8294914"/>
              <a:gd name="connsiteY0" fmla="*/ 535505 h 1125049"/>
              <a:gd name="connsiteX1" fmla="*/ 2601686 w 8294914"/>
              <a:gd name="connsiteY1" fmla="*/ 1112448 h 1125049"/>
              <a:gd name="connsiteX2" fmla="*/ 6281057 w 8294914"/>
              <a:gd name="connsiteY2" fmla="*/ 45648 h 1125049"/>
              <a:gd name="connsiteX3" fmla="*/ 8294914 w 8294914"/>
              <a:gd name="connsiteY3" fmla="*/ 296019 h 1125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94914" h="1125049">
                <a:moveTo>
                  <a:pt x="0" y="535505"/>
                </a:moveTo>
                <a:cubicBezTo>
                  <a:pt x="777421" y="864798"/>
                  <a:pt x="1554843" y="1194091"/>
                  <a:pt x="2601686" y="1112448"/>
                </a:cubicBezTo>
                <a:cubicBezTo>
                  <a:pt x="3648529" y="1030805"/>
                  <a:pt x="5332186" y="181719"/>
                  <a:pt x="6281057" y="45648"/>
                </a:cubicBezTo>
                <a:cubicBezTo>
                  <a:pt x="7229928" y="-90423"/>
                  <a:pt x="7762421" y="102798"/>
                  <a:pt x="8294914" y="296019"/>
                </a:cubicBezTo>
              </a:path>
            </a:pathLst>
          </a:custGeom>
          <a:ln w="28575" cap="flat" cmpd="sng" algn="ctr">
            <a:solidFill>
              <a:srgbClr val="079D6B"/>
            </a:solidFill>
            <a:prstDash val="lg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8" name="Bildobjekt 47" descr="En bild som visar objekt&#10;&#10;Beskrivning genererad med mycket hög exakthet">
            <a:extLst>
              <a:ext uri="{FF2B5EF4-FFF2-40B4-BE49-F238E27FC236}">
                <a16:creationId xmlns:a16="http://schemas.microsoft.com/office/drawing/2014/main" id="{2FD366E1-CE24-4872-9F31-167B8B7988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11493" y="4327441"/>
            <a:ext cx="1066086" cy="43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1524000" y="3837482"/>
          <a:ext cx="2493364" cy="766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53D39055-4DF2-4EA8-824C-721B6F860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4903"/>
            <a:ext cx="9144000" cy="1143000"/>
          </a:xfrm>
        </p:spPr>
        <p:txBody>
          <a:bodyPr/>
          <a:lstStyle/>
          <a:p>
            <a:r>
              <a:rPr lang="sv-SE" sz="4000" dirty="0"/>
              <a:t>Byggprocessen </a:t>
            </a:r>
          </a:p>
        </p:txBody>
      </p:sp>
      <p:grpSp>
        <p:nvGrpSpPr>
          <p:cNvPr id="26" name="Grupp 25">
            <a:extLst>
              <a:ext uri="{FF2B5EF4-FFF2-40B4-BE49-F238E27FC236}">
                <a16:creationId xmlns:a16="http://schemas.microsoft.com/office/drawing/2014/main" id="{0C3A0606-3A47-42D8-AD21-11065509F314}"/>
              </a:ext>
            </a:extLst>
          </p:cNvPr>
          <p:cNvGrpSpPr/>
          <p:nvPr/>
        </p:nvGrpSpPr>
        <p:grpSpPr>
          <a:xfrm>
            <a:off x="3430638" y="1367559"/>
            <a:ext cx="1109907" cy="443962"/>
            <a:chOff x="2118567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6" name="Pil: sparr 35">
              <a:extLst>
                <a:ext uri="{FF2B5EF4-FFF2-40B4-BE49-F238E27FC236}">
                  <a16:creationId xmlns:a16="http://schemas.microsoft.com/office/drawing/2014/main" id="{A3E85E37-4E48-4A75-89BC-46DE415CCE9E}"/>
                </a:ext>
              </a:extLst>
            </p:cNvPr>
            <p:cNvSpPr/>
            <p:nvPr/>
          </p:nvSpPr>
          <p:spPr>
            <a:xfrm>
              <a:off x="2118567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Pil: sparr 8">
              <a:extLst>
                <a:ext uri="{FF2B5EF4-FFF2-40B4-BE49-F238E27FC236}">
                  <a16:creationId xmlns:a16="http://schemas.microsoft.com/office/drawing/2014/main" id="{3D473935-CABE-4057-9672-D878C23A1D37}"/>
                </a:ext>
              </a:extLst>
            </p:cNvPr>
            <p:cNvSpPr txBox="1"/>
            <p:nvPr/>
          </p:nvSpPr>
          <p:spPr>
            <a:xfrm>
              <a:off x="2340548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Upphandling</a:t>
              </a:r>
            </a:p>
          </p:txBody>
        </p:sp>
      </p:grpSp>
      <p:grpSp>
        <p:nvGrpSpPr>
          <p:cNvPr id="27" name="Grupp 26">
            <a:extLst>
              <a:ext uri="{FF2B5EF4-FFF2-40B4-BE49-F238E27FC236}">
                <a16:creationId xmlns:a16="http://schemas.microsoft.com/office/drawing/2014/main" id="{2BBF9CCB-A70A-4A1C-99A3-E1E9B2B78843}"/>
              </a:ext>
            </a:extLst>
          </p:cNvPr>
          <p:cNvGrpSpPr/>
          <p:nvPr/>
        </p:nvGrpSpPr>
        <p:grpSpPr>
          <a:xfrm>
            <a:off x="4396278" y="1315932"/>
            <a:ext cx="1337237" cy="534894"/>
            <a:chOff x="307308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4" name="Pil: sparr 33">
              <a:extLst>
                <a:ext uri="{FF2B5EF4-FFF2-40B4-BE49-F238E27FC236}">
                  <a16:creationId xmlns:a16="http://schemas.microsoft.com/office/drawing/2014/main" id="{DD1EF01B-26E9-40CF-9909-C2FDE24F6516}"/>
                </a:ext>
              </a:extLst>
            </p:cNvPr>
            <p:cNvSpPr/>
            <p:nvPr/>
          </p:nvSpPr>
          <p:spPr>
            <a:xfrm>
              <a:off x="3073088" y="562774"/>
              <a:ext cx="1109907" cy="443962"/>
            </a:xfrm>
            <a:prstGeom prst="chevron">
              <a:avLst/>
            </a:prstGeom>
            <a:solidFill>
              <a:srgbClr val="FFFF00">
                <a:alpha val="90000"/>
              </a:srgb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10113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1011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Pil: sparr 10">
              <a:extLst>
                <a:ext uri="{FF2B5EF4-FFF2-40B4-BE49-F238E27FC236}">
                  <a16:creationId xmlns:a16="http://schemas.microsoft.com/office/drawing/2014/main" id="{0F5D9D4E-36A3-457E-92AD-4B0C764C9021}"/>
                </a:ext>
              </a:extLst>
            </p:cNvPr>
            <p:cNvSpPr txBox="1"/>
            <p:nvPr/>
          </p:nvSpPr>
          <p:spPr>
            <a:xfrm>
              <a:off x="329506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Projektering</a:t>
              </a:r>
            </a:p>
          </p:txBody>
        </p:sp>
      </p:grpSp>
      <p:grpSp>
        <p:nvGrpSpPr>
          <p:cNvPr id="28" name="Grupp 27">
            <a:extLst>
              <a:ext uri="{FF2B5EF4-FFF2-40B4-BE49-F238E27FC236}">
                <a16:creationId xmlns:a16="http://schemas.microsoft.com/office/drawing/2014/main" id="{7324987C-0BB6-4E50-B13E-301776EB9252}"/>
              </a:ext>
            </a:extLst>
          </p:cNvPr>
          <p:cNvGrpSpPr/>
          <p:nvPr/>
        </p:nvGrpSpPr>
        <p:grpSpPr>
          <a:xfrm>
            <a:off x="5634734" y="1361398"/>
            <a:ext cx="1109907" cy="443962"/>
            <a:chOff x="402760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Pil: sparr 31">
              <a:extLst>
                <a:ext uri="{FF2B5EF4-FFF2-40B4-BE49-F238E27FC236}">
                  <a16:creationId xmlns:a16="http://schemas.microsoft.com/office/drawing/2014/main" id="{C5C9817A-8BCD-438B-A351-ECB88367FB31}"/>
                </a:ext>
              </a:extLst>
            </p:cNvPr>
            <p:cNvSpPr/>
            <p:nvPr/>
          </p:nvSpPr>
          <p:spPr>
            <a:xfrm>
              <a:off x="4027608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1517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1517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Pil: sparr 12">
              <a:extLst>
                <a:ext uri="{FF2B5EF4-FFF2-40B4-BE49-F238E27FC236}">
                  <a16:creationId xmlns:a16="http://schemas.microsoft.com/office/drawing/2014/main" id="{11BE8ED7-9977-479B-8E6F-6F76E9E84901}"/>
                </a:ext>
              </a:extLst>
            </p:cNvPr>
            <p:cNvSpPr txBox="1"/>
            <p:nvPr/>
          </p:nvSpPr>
          <p:spPr>
            <a:xfrm>
              <a:off x="424958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Entreprenad</a:t>
              </a:r>
            </a:p>
          </p:txBody>
        </p:sp>
      </p:grpSp>
      <p:grpSp>
        <p:nvGrpSpPr>
          <p:cNvPr id="29" name="Grupp 28">
            <a:extLst>
              <a:ext uri="{FF2B5EF4-FFF2-40B4-BE49-F238E27FC236}">
                <a16:creationId xmlns:a16="http://schemas.microsoft.com/office/drawing/2014/main" id="{BA3FA28C-0A73-44E7-81A6-E47F4DF1F1F3}"/>
              </a:ext>
            </a:extLst>
          </p:cNvPr>
          <p:cNvGrpSpPr/>
          <p:nvPr/>
        </p:nvGrpSpPr>
        <p:grpSpPr>
          <a:xfrm>
            <a:off x="6589254" y="1361398"/>
            <a:ext cx="1109907" cy="443962"/>
            <a:chOff x="498212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0" name="Pil: sparr 29">
              <a:extLst>
                <a:ext uri="{FF2B5EF4-FFF2-40B4-BE49-F238E27FC236}">
                  <a16:creationId xmlns:a16="http://schemas.microsoft.com/office/drawing/2014/main" id="{DE6BB8B1-C61E-410E-B1D1-AF65EAEE6EF6}"/>
                </a:ext>
              </a:extLst>
            </p:cNvPr>
            <p:cNvSpPr/>
            <p:nvPr/>
          </p:nvSpPr>
          <p:spPr>
            <a:xfrm>
              <a:off x="4982128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20226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2022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Pil: sparr 14">
              <a:extLst>
                <a:ext uri="{FF2B5EF4-FFF2-40B4-BE49-F238E27FC236}">
                  <a16:creationId xmlns:a16="http://schemas.microsoft.com/office/drawing/2014/main" id="{51C2519E-F033-466B-8B99-3921993D9BBA}"/>
                </a:ext>
              </a:extLst>
            </p:cNvPr>
            <p:cNvSpPr txBox="1"/>
            <p:nvPr/>
          </p:nvSpPr>
          <p:spPr>
            <a:xfrm>
              <a:off x="520410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Överlämnande</a:t>
              </a:r>
            </a:p>
          </p:txBody>
        </p:sp>
      </p:grpSp>
      <p:sp>
        <p:nvSpPr>
          <p:cNvPr id="22" name="object 18">
            <a:extLst>
              <a:ext uri="{FF2B5EF4-FFF2-40B4-BE49-F238E27FC236}">
                <a16:creationId xmlns:a16="http://schemas.microsoft.com/office/drawing/2014/main" id="{F7CB369F-7404-4D0B-85E7-F03E2DC47A74}"/>
              </a:ext>
            </a:extLst>
          </p:cNvPr>
          <p:cNvSpPr txBox="1"/>
          <p:nvPr/>
        </p:nvSpPr>
        <p:spPr>
          <a:xfrm>
            <a:off x="1524000" y="2217230"/>
            <a:ext cx="1413164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dirty="0">
                <a:solidFill>
                  <a:srgbClr val="000000"/>
                </a:solidFill>
                <a:cs typeface="Arial"/>
              </a:rPr>
              <a:t>Indata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Kalkyl och ytor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Projekttidplan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Kontraktshandlingar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Markanvisningsavtal</a:t>
            </a:r>
          </a:p>
          <a:p>
            <a:pPr marL="8547" defTabSz="685800" fontAlgn="base">
              <a:spcBef>
                <a:spcPct val="0"/>
              </a:spcBef>
              <a:spcAft>
                <a:spcPct val="0"/>
              </a:spcAft>
              <a:tabLst>
                <a:tab pos="73929" algn="l"/>
              </a:tabLst>
              <a:defRPr/>
            </a:pPr>
            <a:endParaRPr lang="sv-SE" sz="1000" spc="-3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D6ABA7D8-B188-48A3-A763-9EC877341C02}"/>
              </a:ext>
            </a:extLst>
          </p:cNvPr>
          <p:cNvSpPr txBox="1"/>
          <p:nvPr/>
        </p:nvSpPr>
        <p:spPr>
          <a:xfrm>
            <a:off x="3722103" y="2217230"/>
            <a:ext cx="1846037" cy="169277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spc="-3" dirty="0">
                <a:solidFill>
                  <a:srgbClr val="000000"/>
                </a:solidFill>
                <a:cs typeface="Arial"/>
              </a:rPr>
              <a:t>Aktiviteter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Betalningsplan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Säkerhet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Projekteringsmöten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KMA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Granskning handlingar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Bygglovsansökan 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Markköp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Servisanmälningar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Tekniskt samråd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Projektsamordning</a:t>
            </a:r>
          </a:p>
        </p:txBody>
      </p:sp>
      <p:sp>
        <p:nvSpPr>
          <p:cNvPr id="42" name="object 18">
            <a:extLst>
              <a:ext uri="{FF2B5EF4-FFF2-40B4-BE49-F238E27FC236}">
                <a16:creationId xmlns:a16="http://schemas.microsoft.com/office/drawing/2014/main" id="{7F163B5B-3586-408B-8EA3-B66D2C9F7759}"/>
              </a:ext>
            </a:extLst>
          </p:cNvPr>
          <p:cNvSpPr txBox="1"/>
          <p:nvPr/>
        </p:nvSpPr>
        <p:spPr>
          <a:xfrm>
            <a:off x="5920209" y="2223358"/>
            <a:ext cx="1413164" cy="184665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dirty="0">
                <a:solidFill>
                  <a:srgbClr val="000000"/>
                </a:solidFill>
                <a:cs typeface="Arial"/>
              </a:rPr>
              <a:t>Utdata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Kalkyl och ytor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Projekttidplan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Bygghandlingar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KMA-plan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Bygglov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ÄTA-lista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Köpekontrakt mark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Kontrollplan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Startbesked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endParaRPr sz="1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52" name="Grupp 51">
            <a:extLst>
              <a:ext uri="{FF2B5EF4-FFF2-40B4-BE49-F238E27FC236}">
                <a16:creationId xmlns:a16="http://schemas.microsoft.com/office/drawing/2014/main" id="{7E346473-165F-4509-8509-61C3A3A42A77}"/>
              </a:ext>
            </a:extLst>
          </p:cNvPr>
          <p:cNvGrpSpPr/>
          <p:nvPr/>
        </p:nvGrpSpPr>
        <p:grpSpPr>
          <a:xfrm>
            <a:off x="2477319" y="1367559"/>
            <a:ext cx="1109907" cy="443962"/>
            <a:chOff x="1157860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3" name="Pil: sparr 52">
              <a:extLst>
                <a:ext uri="{FF2B5EF4-FFF2-40B4-BE49-F238E27FC236}">
                  <a16:creationId xmlns:a16="http://schemas.microsoft.com/office/drawing/2014/main" id="{8C480766-B91C-4533-B39A-EB67BDA39C14}"/>
                </a:ext>
              </a:extLst>
            </p:cNvPr>
            <p:cNvSpPr/>
            <p:nvPr/>
          </p:nvSpPr>
          <p:spPr>
            <a:xfrm>
              <a:off x="1157860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Pil: sparr 6">
              <a:extLst>
                <a:ext uri="{FF2B5EF4-FFF2-40B4-BE49-F238E27FC236}">
                  <a16:creationId xmlns:a16="http://schemas.microsoft.com/office/drawing/2014/main" id="{AF5C5F06-B44E-4912-BD05-682F6CC01BBA}"/>
                </a:ext>
              </a:extLst>
            </p:cNvPr>
            <p:cNvSpPr txBox="1"/>
            <p:nvPr/>
          </p:nvSpPr>
          <p:spPr>
            <a:xfrm>
              <a:off x="1379841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Förstudie</a:t>
              </a:r>
            </a:p>
          </p:txBody>
        </p:sp>
      </p:grpSp>
      <p:grpSp>
        <p:nvGrpSpPr>
          <p:cNvPr id="55" name="Grupp 54">
            <a:extLst>
              <a:ext uri="{FF2B5EF4-FFF2-40B4-BE49-F238E27FC236}">
                <a16:creationId xmlns:a16="http://schemas.microsoft.com/office/drawing/2014/main" id="{F7FD219C-9BB1-4662-9E91-89506702380E}"/>
              </a:ext>
            </a:extLst>
          </p:cNvPr>
          <p:cNvGrpSpPr/>
          <p:nvPr/>
        </p:nvGrpSpPr>
        <p:grpSpPr>
          <a:xfrm>
            <a:off x="1524000" y="1367559"/>
            <a:ext cx="1109907" cy="443962"/>
            <a:chOff x="2118567" y="562774"/>
            <a:chExt cx="1109907" cy="443962"/>
          </a:xfrm>
          <a:solidFill>
            <a:srgbClr val="C0504D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6" name="Pil: sparr 55">
              <a:extLst>
                <a:ext uri="{FF2B5EF4-FFF2-40B4-BE49-F238E27FC236}">
                  <a16:creationId xmlns:a16="http://schemas.microsoft.com/office/drawing/2014/main" id="{3C04861B-288B-4601-91DC-F91C70C6D7FF}"/>
                </a:ext>
              </a:extLst>
            </p:cNvPr>
            <p:cNvSpPr/>
            <p:nvPr/>
          </p:nvSpPr>
          <p:spPr>
            <a:xfrm>
              <a:off x="2118567" y="562774"/>
              <a:ext cx="1109907" cy="443962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7" name="Pil: sparr 8">
              <a:extLst>
                <a:ext uri="{FF2B5EF4-FFF2-40B4-BE49-F238E27FC236}">
                  <a16:creationId xmlns:a16="http://schemas.microsoft.com/office/drawing/2014/main" id="{86B15DB3-DCFA-48E9-A2DA-54C7AD575BD7}"/>
                </a:ext>
              </a:extLst>
            </p:cNvPr>
            <p:cNvSpPr txBox="1"/>
            <p:nvPr/>
          </p:nvSpPr>
          <p:spPr>
            <a:xfrm>
              <a:off x="2340548" y="562774"/>
              <a:ext cx="665945" cy="44396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dirty="0"/>
                <a:t>Byggprojekt</a:t>
              </a:r>
              <a:endParaRPr lang="sv-SE" sz="800" kern="1200" dirty="0"/>
            </a:p>
          </p:txBody>
        </p:sp>
      </p:grpSp>
      <p:sp>
        <p:nvSpPr>
          <p:cNvPr id="41" name="Frihandsfigur: Form 40">
            <a:extLst>
              <a:ext uri="{FF2B5EF4-FFF2-40B4-BE49-F238E27FC236}">
                <a16:creationId xmlns:a16="http://schemas.microsoft.com/office/drawing/2014/main" id="{CD40A0EB-59E7-4D4F-B1EA-9723A05773C5}"/>
              </a:ext>
            </a:extLst>
          </p:cNvPr>
          <p:cNvSpPr/>
          <p:nvPr/>
        </p:nvSpPr>
        <p:spPr>
          <a:xfrm>
            <a:off x="678425" y="4121477"/>
            <a:ext cx="7870388" cy="534895"/>
          </a:xfrm>
          <a:custGeom>
            <a:avLst/>
            <a:gdLst>
              <a:gd name="connsiteX0" fmla="*/ 0 w 8294914"/>
              <a:gd name="connsiteY0" fmla="*/ 535505 h 1125049"/>
              <a:gd name="connsiteX1" fmla="*/ 2601686 w 8294914"/>
              <a:gd name="connsiteY1" fmla="*/ 1112448 h 1125049"/>
              <a:gd name="connsiteX2" fmla="*/ 6281057 w 8294914"/>
              <a:gd name="connsiteY2" fmla="*/ 45648 h 1125049"/>
              <a:gd name="connsiteX3" fmla="*/ 8294914 w 8294914"/>
              <a:gd name="connsiteY3" fmla="*/ 296019 h 1125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94914" h="1125049">
                <a:moveTo>
                  <a:pt x="0" y="535505"/>
                </a:moveTo>
                <a:cubicBezTo>
                  <a:pt x="777421" y="864798"/>
                  <a:pt x="1554843" y="1194091"/>
                  <a:pt x="2601686" y="1112448"/>
                </a:cubicBezTo>
                <a:cubicBezTo>
                  <a:pt x="3648529" y="1030805"/>
                  <a:pt x="5332186" y="181719"/>
                  <a:pt x="6281057" y="45648"/>
                </a:cubicBezTo>
                <a:cubicBezTo>
                  <a:pt x="7229928" y="-90423"/>
                  <a:pt x="7762421" y="102798"/>
                  <a:pt x="8294914" y="296019"/>
                </a:cubicBezTo>
              </a:path>
            </a:pathLst>
          </a:custGeom>
          <a:ln w="28575" cap="flat" cmpd="sng" algn="ctr">
            <a:solidFill>
              <a:srgbClr val="079D6B"/>
            </a:solidFill>
            <a:prstDash val="lg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3" name="Bildobjekt 42" descr="En bild som visar objekt&#10;&#10;Beskrivning genererad med mycket hög exakthet">
            <a:extLst>
              <a:ext uri="{FF2B5EF4-FFF2-40B4-BE49-F238E27FC236}">
                <a16:creationId xmlns:a16="http://schemas.microsoft.com/office/drawing/2014/main" id="{FDF29C51-7144-4B78-ACDE-F8798EC399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11493" y="4327441"/>
            <a:ext cx="1066086" cy="43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468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1524000" y="3837482"/>
          <a:ext cx="2493364" cy="766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53D39055-4DF2-4EA8-824C-721B6F860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4903"/>
            <a:ext cx="9144000" cy="1143000"/>
          </a:xfrm>
        </p:spPr>
        <p:txBody>
          <a:bodyPr/>
          <a:lstStyle/>
          <a:p>
            <a:r>
              <a:rPr lang="sv-SE" sz="4000" dirty="0"/>
              <a:t>Byggprocessen </a:t>
            </a:r>
          </a:p>
        </p:txBody>
      </p:sp>
      <p:grpSp>
        <p:nvGrpSpPr>
          <p:cNvPr id="27" name="Grupp 26">
            <a:extLst>
              <a:ext uri="{FF2B5EF4-FFF2-40B4-BE49-F238E27FC236}">
                <a16:creationId xmlns:a16="http://schemas.microsoft.com/office/drawing/2014/main" id="{2BBF9CCB-A70A-4A1C-99A3-E1E9B2B78843}"/>
              </a:ext>
            </a:extLst>
          </p:cNvPr>
          <p:cNvGrpSpPr/>
          <p:nvPr/>
        </p:nvGrpSpPr>
        <p:grpSpPr>
          <a:xfrm>
            <a:off x="4383957" y="1367559"/>
            <a:ext cx="1109907" cy="443962"/>
            <a:chOff x="307308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4" name="Pil: sparr 33">
              <a:extLst>
                <a:ext uri="{FF2B5EF4-FFF2-40B4-BE49-F238E27FC236}">
                  <a16:creationId xmlns:a16="http://schemas.microsoft.com/office/drawing/2014/main" id="{DD1EF01B-26E9-40CF-9909-C2FDE24F6516}"/>
                </a:ext>
              </a:extLst>
            </p:cNvPr>
            <p:cNvSpPr/>
            <p:nvPr/>
          </p:nvSpPr>
          <p:spPr>
            <a:xfrm>
              <a:off x="3073088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10113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1011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Pil: sparr 10">
              <a:extLst>
                <a:ext uri="{FF2B5EF4-FFF2-40B4-BE49-F238E27FC236}">
                  <a16:creationId xmlns:a16="http://schemas.microsoft.com/office/drawing/2014/main" id="{0F5D9D4E-36A3-457E-92AD-4B0C764C9021}"/>
                </a:ext>
              </a:extLst>
            </p:cNvPr>
            <p:cNvSpPr txBox="1"/>
            <p:nvPr/>
          </p:nvSpPr>
          <p:spPr>
            <a:xfrm>
              <a:off x="329506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Projektering</a:t>
              </a:r>
            </a:p>
          </p:txBody>
        </p:sp>
      </p:grpSp>
      <p:grpSp>
        <p:nvGrpSpPr>
          <p:cNvPr id="28" name="Grupp 27">
            <a:extLst>
              <a:ext uri="{FF2B5EF4-FFF2-40B4-BE49-F238E27FC236}">
                <a16:creationId xmlns:a16="http://schemas.microsoft.com/office/drawing/2014/main" id="{7324987C-0BB6-4E50-B13E-301776EB9252}"/>
              </a:ext>
            </a:extLst>
          </p:cNvPr>
          <p:cNvGrpSpPr/>
          <p:nvPr/>
        </p:nvGrpSpPr>
        <p:grpSpPr>
          <a:xfrm>
            <a:off x="5349388" y="1315931"/>
            <a:ext cx="1337240" cy="534895"/>
            <a:chOff x="402760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Pil: sparr 31">
              <a:extLst>
                <a:ext uri="{FF2B5EF4-FFF2-40B4-BE49-F238E27FC236}">
                  <a16:creationId xmlns:a16="http://schemas.microsoft.com/office/drawing/2014/main" id="{C5C9817A-8BCD-438B-A351-ECB88367FB31}"/>
                </a:ext>
              </a:extLst>
            </p:cNvPr>
            <p:cNvSpPr/>
            <p:nvPr/>
          </p:nvSpPr>
          <p:spPr>
            <a:xfrm>
              <a:off x="4027608" y="562774"/>
              <a:ext cx="1109907" cy="443962"/>
            </a:xfrm>
            <a:prstGeom prst="chevron">
              <a:avLst/>
            </a:prstGeom>
            <a:solidFill>
              <a:srgbClr val="92D050">
                <a:alpha val="90000"/>
              </a:srgb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1517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1517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Pil: sparr 12">
              <a:extLst>
                <a:ext uri="{FF2B5EF4-FFF2-40B4-BE49-F238E27FC236}">
                  <a16:creationId xmlns:a16="http://schemas.microsoft.com/office/drawing/2014/main" id="{11BE8ED7-9977-479B-8E6F-6F76E9E84901}"/>
                </a:ext>
              </a:extLst>
            </p:cNvPr>
            <p:cNvSpPr txBox="1"/>
            <p:nvPr/>
          </p:nvSpPr>
          <p:spPr>
            <a:xfrm>
              <a:off x="424958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Entreprenad</a:t>
              </a:r>
            </a:p>
          </p:txBody>
        </p:sp>
      </p:grpSp>
      <p:grpSp>
        <p:nvGrpSpPr>
          <p:cNvPr id="29" name="Grupp 28">
            <a:extLst>
              <a:ext uri="{FF2B5EF4-FFF2-40B4-BE49-F238E27FC236}">
                <a16:creationId xmlns:a16="http://schemas.microsoft.com/office/drawing/2014/main" id="{BA3FA28C-0A73-44E7-81A6-E47F4DF1F1F3}"/>
              </a:ext>
            </a:extLst>
          </p:cNvPr>
          <p:cNvGrpSpPr/>
          <p:nvPr/>
        </p:nvGrpSpPr>
        <p:grpSpPr>
          <a:xfrm>
            <a:off x="6589254" y="1361398"/>
            <a:ext cx="1109907" cy="443962"/>
            <a:chOff x="498212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0" name="Pil: sparr 29">
              <a:extLst>
                <a:ext uri="{FF2B5EF4-FFF2-40B4-BE49-F238E27FC236}">
                  <a16:creationId xmlns:a16="http://schemas.microsoft.com/office/drawing/2014/main" id="{DE6BB8B1-C61E-410E-B1D1-AF65EAEE6EF6}"/>
                </a:ext>
              </a:extLst>
            </p:cNvPr>
            <p:cNvSpPr/>
            <p:nvPr/>
          </p:nvSpPr>
          <p:spPr>
            <a:xfrm>
              <a:off x="4982128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20226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2022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Pil: sparr 14">
              <a:extLst>
                <a:ext uri="{FF2B5EF4-FFF2-40B4-BE49-F238E27FC236}">
                  <a16:creationId xmlns:a16="http://schemas.microsoft.com/office/drawing/2014/main" id="{51C2519E-F033-466B-8B99-3921993D9BBA}"/>
                </a:ext>
              </a:extLst>
            </p:cNvPr>
            <p:cNvSpPr txBox="1"/>
            <p:nvPr/>
          </p:nvSpPr>
          <p:spPr>
            <a:xfrm>
              <a:off x="520410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Överlämnande</a:t>
              </a:r>
            </a:p>
          </p:txBody>
        </p:sp>
      </p:grpSp>
      <p:sp>
        <p:nvSpPr>
          <p:cNvPr id="22" name="object 18">
            <a:extLst>
              <a:ext uri="{FF2B5EF4-FFF2-40B4-BE49-F238E27FC236}">
                <a16:creationId xmlns:a16="http://schemas.microsoft.com/office/drawing/2014/main" id="{16EC7B75-4648-400B-B6A3-F0DB4C720EA9}"/>
              </a:ext>
            </a:extLst>
          </p:cNvPr>
          <p:cNvSpPr txBox="1"/>
          <p:nvPr/>
        </p:nvSpPr>
        <p:spPr>
          <a:xfrm>
            <a:off x="1524000" y="2217230"/>
            <a:ext cx="1413164" cy="184665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dirty="0">
                <a:solidFill>
                  <a:srgbClr val="000000"/>
                </a:solidFill>
                <a:cs typeface="Arial"/>
              </a:rPr>
              <a:t>Indata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Kalkyl och ytor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Projekttidplan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Bygghandlingar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KMA-plan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Bygglov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ÄTA-lista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Köpekontrakt mark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Kontrollplan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Startbesked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endParaRPr lang="sv-SE" sz="1000" spc="-3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1DAE47EE-5293-421F-8938-747D12FC9243}"/>
              </a:ext>
            </a:extLst>
          </p:cNvPr>
          <p:cNvSpPr txBox="1"/>
          <p:nvPr/>
        </p:nvSpPr>
        <p:spPr>
          <a:xfrm>
            <a:off x="3722103" y="2217230"/>
            <a:ext cx="1777453" cy="169277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spc="-3" dirty="0">
                <a:solidFill>
                  <a:srgbClr val="000000"/>
                </a:solidFill>
                <a:cs typeface="Arial"/>
              </a:rPr>
              <a:t>Aktiviteter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Byggmöten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KMA-arbete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Uthyrning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Samordnad provning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dirty="0">
                <a:solidFill>
                  <a:srgbClr val="000000"/>
                </a:solidFill>
                <a:cs typeface="Arial"/>
              </a:rPr>
              <a:t>Driftsgenomgång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dirty="0">
                <a:solidFill>
                  <a:srgbClr val="000000"/>
                </a:solidFill>
                <a:cs typeface="Arial"/>
              </a:rPr>
              <a:t>Granskning drift- och skötsel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Besiktning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dirty="0">
                <a:solidFill>
                  <a:srgbClr val="000000"/>
                </a:solidFill>
                <a:cs typeface="Arial"/>
              </a:rPr>
              <a:t>Kalla till 2 års besiktning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dirty="0">
                <a:solidFill>
                  <a:srgbClr val="000000"/>
                </a:solidFill>
                <a:cs typeface="Arial"/>
              </a:rPr>
              <a:t>Slutsamråd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dirty="0">
                <a:solidFill>
                  <a:srgbClr val="000000"/>
                </a:solidFill>
                <a:cs typeface="Arial"/>
              </a:rPr>
              <a:t>Projektsamordning</a:t>
            </a:r>
          </a:p>
        </p:txBody>
      </p:sp>
      <p:sp>
        <p:nvSpPr>
          <p:cNvPr id="42" name="object 18">
            <a:extLst>
              <a:ext uri="{FF2B5EF4-FFF2-40B4-BE49-F238E27FC236}">
                <a16:creationId xmlns:a16="http://schemas.microsoft.com/office/drawing/2014/main" id="{557ECB9D-584D-4B7D-8C0B-A4DDA29AC873}"/>
              </a:ext>
            </a:extLst>
          </p:cNvPr>
          <p:cNvSpPr txBox="1"/>
          <p:nvPr/>
        </p:nvSpPr>
        <p:spPr>
          <a:xfrm>
            <a:off x="5920208" y="2223358"/>
            <a:ext cx="1894952" cy="184665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dirty="0">
                <a:solidFill>
                  <a:srgbClr val="000000"/>
                </a:solidFill>
                <a:cs typeface="Arial"/>
              </a:rPr>
              <a:t>Utdata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Besiktningsprotokoll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Drift- och skötselinstruktioner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Relationshandlingar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Ev. certifiering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Slutbesked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dirty="0">
                <a:solidFill>
                  <a:srgbClr val="000000"/>
                </a:solidFill>
                <a:cs typeface="Arial"/>
              </a:rPr>
              <a:t>Datum för 2 års besiktning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dirty="0">
                <a:cs typeface="Arial"/>
              </a:rPr>
              <a:t>Garantitider (speciella garantier)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dirty="0">
                <a:cs typeface="Arial"/>
              </a:rPr>
              <a:t>CE-märkning</a:t>
            </a:r>
          </a:p>
          <a:p>
            <a:pPr marL="8547" defTabSz="685800" fontAlgn="base">
              <a:spcBef>
                <a:spcPct val="0"/>
              </a:spcBef>
              <a:spcAft>
                <a:spcPct val="0"/>
              </a:spcAft>
              <a:tabLst>
                <a:tab pos="73929" algn="l"/>
              </a:tabLst>
              <a:defRPr/>
            </a:pP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(</a:t>
            </a:r>
            <a:r>
              <a:rPr lang="sv-SE" sz="1000" dirty="0">
                <a:solidFill>
                  <a:srgbClr val="000000"/>
                </a:solidFill>
                <a:cs typeface="Arial"/>
              </a:rPr>
              <a:t>2 års besiktningsprotokoll</a:t>
            </a:r>
            <a:r>
              <a:rPr lang="sv-SE" sz="1000" spc="-3" dirty="0">
                <a:solidFill>
                  <a:srgbClr val="000000"/>
                </a:solidFill>
                <a:cs typeface="Arial"/>
              </a:rPr>
              <a:t>)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endParaRPr sz="1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55" name="Grupp 54">
            <a:extLst>
              <a:ext uri="{FF2B5EF4-FFF2-40B4-BE49-F238E27FC236}">
                <a16:creationId xmlns:a16="http://schemas.microsoft.com/office/drawing/2014/main" id="{F829EE3C-C49C-4BBA-B425-EAF31622F3B7}"/>
              </a:ext>
            </a:extLst>
          </p:cNvPr>
          <p:cNvGrpSpPr/>
          <p:nvPr/>
        </p:nvGrpSpPr>
        <p:grpSpPr>
          <a:xfrm>
            <a:off x="3430638" y="1367559"/>
            <a:ext cx="1109907" cy="443962"/>
            <a:chOff x="2118567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6" name="Pil: sparr 55">
              <a:extLst>
                <a:ext uri="{FF2B5EF4-FFF2-40B4-BE49-F238E27FC236}">
                  <a16:creationId xmlns:a16="http://schemas.microsoft.com/office/drawing/2014/main" id="{A961AE91-7548-47D8-9466-B357AC91348C}"/>
                </a:ext>
              </a:extLst>
            </p:cNvPr>
            <p:cNvSpPr/>
            <p:nvPr/>
          </p:nvSpPr>
          <p:spPr>
            <a:xfrm>
              <a:off x="2118567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7" name="Pil: sparr 8">
              <a:extLst>
                <a:ext uri="{FF2B5EF4-FFF2-40B4-BE49-F238E27FC236}">
                  <a16:creationId xmlns:a16="http://schemas.microsoft.com/office/drawing/2014/main" id="{3131FBD4-A5F5-4129-AEC0-79F3C3F9B030}"/>
                </a:ext>
              </a:extLst>
            </p:cNvPr>
            <p:cNvSpPr txBox="1"/>
            <p:nvPr/>
          </p:nvSpPr>
          <p:spPr>
            <a:xfrm>
              <a:off x="2340548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Upphandling</a:t>
              </a:r>
            </a:p>
          </p:txBody>
        </p:sp>
      </p:grpSp>
      <p:grpSp>
        <p:nvGrpSpPr>
          <p:cNvPr id="58" name="Grupp 57">
            <a:extLst>
              <a:ext uri="{FF2B5EF4-FFF2-40B4-BE49-F238E27FC236}">
                <a16:creationId xmlns:a16="http://schemas.microsoft.com/office/drawing/2014/main" id="{508631C8-7CE0-4D19-B974-6A444100B1F6}"/>
              </a:ext>
            </a:extLst>
          </p:cNvPr>
          <p:cNvGrpSpPr/>
          <p:nvPr/>
        </p:nvGrpSpPr>
        <p:grpSpPr>
          <a:xfrm>
            <a:off x="2477319" y="1367559"/>
            <a:ext cx="1109907" cy="443962"/>
            <a:chOff x="1157860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9" name="Pil: sparr 58">
              <a:extLst>
                <a:ext uri="{FF2B5EF4-FFF2-40B4-BE49-F238E27FC236}">
                  <a16:creationId xmlns:a16="http://schemas.microsoft.com/office/drawing/2014/main" id="{8AA32E4A-5AF4-47DF-B844-D42A9E04AC61}"/>
                </a:ext>
              </a:extLst>
            </p:cNvPr>
            <p:cNvSpPr/>
            <p:nvPr/>
          </p:nvSpPr>
          <p:spPr>
            <a:xfrm>
              <a:off x="1157860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0" name="Pil: sparr 6">
              <a:extLst>
                <a:ext uri="{FF2B5EF4-FFF2-40B4-BE49-F238E27FC236}">
                  <a16:creationId xmlns:a16="http://schemas.microsoft.com/office/drawing/2014/main" id="{50FA9994-58C8-482D-8432-A1C809AC680E}"/>
                </a:ext>
              </a:extLst>
            </p:cNvPr>
            <p:cNvSpPr txBox="1"/>
            <p:nvPr/>
          </p:nvSpPr>
          <p:spPr>
            <a:xfrm>
              <a:off x="1379841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Förstudie</a:t>
              </a:r>
            </a:p>
          </p:txBody>
        </p:sp>
      </p:grpSp>
      <p:grpSp>
        <p:nvGrpSpPr>
          <p:cNvPr id="61" name="Grupp 60">
            <a:extLst>
              <a:ext uri="{FF2B5EF4-FFF2-40B4-BE49-F238E27FC236}">
                <a16:creationId xmlns:a16="http://schemas.microsoft.com/office/drawing/2014/main" id="{B7EF6E40-8F49-4088-8B0B-14DF1905CC21}"/>
              </a:ext>
            </a:extLst>
          </p:cNvPr>
          <p:cNvGrpSpPr/>
          <p:nvPr/>
        </p:nvGrpSpPr>
        <p:grpSpPr>
          <a:xfrm>
            <a:off x="1524000" y="1367559"/>
            <a:ext cx="1109907" cy="443962"/>
            <a:chOff x="2118567" y="562774"/>
            <a:chExt cx="1109907" cy="443962"/>
          </a:xfrm>
          <a:solidFill>
            <a:srgbClr val="C0504D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2" name="Pil: sparr 61">
              <a:extLst>
                <a:ext uri="{FF2B5EF4-FFF2-40B4-BE49-F238E27FC236}">
                  <a16:creationId xmlns:a16="http://schemas.microsoft.com/office/drawing/2014/main" id="{11143B87-6DEA-4C27-ADBF-2966B2463689}"/>
                </a:ext>
              </a:extLst>
            </p:cNvPr>
            <p:cNvSpPr/>
            <p:nvPr/>
          </p:nvSpPr>
          <p:spPr>
            <a:xfrm>
              <a:off x="2118567" y="562774"/>
              <a:ext cx="1109907" cy="443962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3" name="Pil: sparr 8">
              <a:extLst>
                <a:ext uri="{FF2B5EF4-FFF2-40B4-BE49-F238E27FC236}">
                  <a16:creationId xmlns:a16="http://schemas.microsoft.com/office/drawing/2014/main" id="{11346C01-9DF3-4C87-A589-EEA802586EE7}"/>
                </a:ext>
              </a:extLst>
            </p:cNvPr>
            <p:cNvSpPr txBox="1"/>
            <p:nvPr/>
          </p:nvSpPr>
          <p:spPr>
            <a:xfrm>
              <a:off x="2340548" y="562774"/>
              <a:ext cx="665945" cy="44396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dirty="0"/>
                <a:t>Byggprojekt</a:t>
              </a:r>
              <a:endParaRPr lang="sv-SE" sz="800" kern="1200" dirty="0"/>
            </a:p>
          </p:txBody>
        </p:sp>
      </p:grpSp>
      <p:sp>
        <p:nvSpPr>
          <p:cNvPr id="39" name="Frihandsfigur: Form 38">
            <a:extLst>
              <a:ext uri="{FF2B5EF4-FFF2-40B4-BE49-F238E27FC236}">
                <a16:creationId xmlns:a16="http://schemas.microsoft.com/office/drawing/2014/main" id="{4C661748-9A68-46BD-A8BD-4A9E548142FD}"/>
              </a:ext>
            </a:extLst>
          </p:cNvPr>
          <p:cNvSpPr/>
          <p:nvPr/>
        </p:nvSpPr>
        <p:spPr>
          <a:xfrm>
            <a:off x="678425" y="4121477"/>
            <a:ext cx="7870388" cy="534895"/>
          </a:xfrm>
          <a:custGeom>
            <a:avLst/>
            <a:gdLst>
              <a:gd name="connsiteX0" fmla="*/ 0 w 8294914"/>
              <a:gd name="connsiteY0" fmla="*/ 535505 h 1125049"/>
              <a:gd name="connsiteX1" fmla="*/ 2601686 w 8294914"/>
              <a:gd name="connsiteY1" fmla="*/ 1112448 h 1125049"/>
              <a:gd name="connsiteX2" fmla="*/ 6281057 w 8294914"/>
              <a:gd name="connsiteY2" fmla="*/ 45648 h 1125049"/>
              <a:gd name="connsiteX3" fmla="*/ 8294914 w 8294914"/>
              <a:gd name="connsiteY3" fmla="*/ 296019 h 1125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94914" h="1125049">
                <a:moveTo>
                  <a:pt x="0" y="535505"/>
                </a:moveTo>
                <a:cubicBezTo>
                  <a:pt x="777421" y="864798"/>
                  <a:pt x="1554843" y="1194091"/>
                  <a:pt x="2601686" y="1112448"/>
                </a:cubicBezTo>
                <a:cubicBezTo>
                  <a:pt x="3648529" y="1030805"/>
                  <a:pt x="5332186" y="181719"/>
                  <a:pt x="6281057" y="45648"/>
                </a:cubicBezTo>
                <a:cubicBezTo>
                  <a:pt x="7229928" y="-90423"/>
                  <a:pt x="7762421" y="102798"/>
                  <a:pt x="8294914" y="296019"/>
                </a:cubicBezTo>
              </a:path>
            </a:pathLst>
          </a:custGeom>
          <a:ln w="28575" cap="flat" cmpd="sng" algn="ctr">
            <a:solidFill>
              <a:srgbClr val="079D6B"/>
            </a:solidFill>
            <a:prstDash val="lg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0" name="Bildobjekt 39" descr="En bild som visar objekt&#10;&#10;Beskrivning genererad med mycket hög exakthet">
            <a:extLst>
              <a:ext uri="{FF2B5EF4-FFF2-40B4-BE49-F238E27FC236}">
                <a16:creationId xmlns:a16="http://schemas.microsoft.com/office/drawing/2014/main" id="{B5A3ABBE-C544-4CE2-8B7F-5A5E412164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11493" y="4327441"/>
            <a:ext cx="1066086" cy="43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842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1524000" y="3837482"/>
          <a:ext cx="2493364" cy="766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53D39055-4DF2-4EA8-824C-721B6F860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4903"/>
            <a:ext cx="9144000" cy="1143000"/>
          </a:xfrm>
        </p:spPr>
        <p:txBody>
          <a:bodyPr/>
          <a:lstStyle/>
          <a:p>
            <a:r>
              <a:rPr lang="sv-SE" sz="4000" dirty="0"/>
              <a:t>Byggprocessen </a:t>
            </a:r>
          </a:p>
        </p:txBody>
      </p:sp>
      <p:grpSp>
        <p:nvGrpSpPr>
          <p:cNvPr id="28" name="Grupp 27">
            <a:extLst>
              <a:ext uri="{FF2B5EF4-FFF2-40B4-BE49-F238E27FC236}">
                <a16:creationId xmlns:a16="http://schemas.microsoft.com/office/drawing/2014/main" id="{7324987C-0BB6-4E50-B13E-301776EB9252}"/>
              </a:ext>
            </a:extLst>
          </p:cNvPr>
          <p:cNvGrpSpPr/>
          <p:nvPr/>
        </p:nvGrpSpPr>
        <p:grpSpPr>
          <a:xfrm>
            <a:off x="5337276" y="1367454"/>
            <a:ext cx="1109907" cy="443962"/>
            <a:chOff x="402760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Pil: sparr 31">
              <a:extLst>
                <a:ext uri="{FF2B5EF4-FFF2-40B4-BE49-F238E27FC236}">
                  <a16:creationId xmlns:a16="http://schemas.microsoft.com/office/drawing/2014/main" id="{C5C9817A-8BCD-438B-A351-ECB88367FB31}"/>
                </a:ext>
              </a:extLst>
            </p:cNvPr>
            <p:cNvSpPr/>
            <p:nvPr/>
          </p:nvSpPr>
          <p:spPr>
            <a:xfrm>
              <a:off x="4027608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1517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1517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Pil: sparr 12">
              <a:extLst>
                <a:ext uri="{FF2B5EF4-FFF2-40B4-BE49-F238E27FC236}">
                  <a16:creationId xmlns:a16="http://schemas.microsoft.com/office/drawing/2014/main" id="{11BE8ED7-9977-479B-8E6F-6F76E9E84901}"/>
                </a:ext>
              </a:extLst>
            </p:cNvPr>
            <p:cNvSpPr txBox="1"/>
            <p:nvPr/>
          </p:nvSpPr>
          <p:spPr>
            <a:xfrm>
              <a:off x="424958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Entreprenad</a:t>
              </a:r>
            </a:p>
          </p:txBody>
        </p:sp>
      </p:grpSp>
      <p:grpSp>
        <p:nvGrpSpPr>
          <p:cNvPr id="29" name="Grupp 28">
            <a:extLst>
              <a:ext uri="{FF2B5EF4-FFF2-40B4-BE49-F238E27FC236}">
                <a16:creationId xmlns:a16="http://schemas.microsoft.com/office/drawing/2014/main" id="{BA3FA28C-0A73-44E7-81A6-E47F4DF1F1F3}"/>
              </a:ext>
            </a:extLst>
          </p:cNvPr>
          <p:cNvGrpSpPr/>
          <p:nvPr/>
        </p:nvGrpSpPr>
        <p:grpSpPr>
          <a:xfrm>
            <a:off x="6361924" y="1327063"/>
            <a:ext cx="1337237" cy="534894"/>
            <a:chOff x="498212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0" name="Pil: sparr 29">
              <a:extLst>
                <a:ext uri="{FF2B5EF4-FFF2-40B4-BE49-F238E27FC236}">
                  <a16:creationId xmlns:a16="http://schemas.microsoft.com/office/drawing/2014/main" id="{DE6BB8B1-C61E-410E-B1D1-AF65EAEE6EF6}"/>
                </a:ext>
              </a:extLst>
            </p:cNvPr>
            <p:cNvSpPr/>
            <p:nvPr/>
          </p:nvSpPr>
          <p:spPr>
            <a:xfrm>
              <a:off x="4982128" y="562774"/>
              <a:ext cx="1109907" cy="443962"/>
            </a:xfrm>
            <a:prstGeom prst="chevron">
              <a:avLst/>
            </a:prstGeom>
            <a:solidFill>
              <a:schemeClr val="accent1">
                <a:lumMod val="60000"/>
                <a:lumOff val="40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20226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2022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Pil: sparr 14">
              <a:extLst>
                <a:ext uri="{FF2B5EF4-FFF2-40B4-BE49-F238E27FC236}">
                  <a16:creationId xmlns:a16="http://schemas.microsoft.com/office/drawing/2014/main" id="{51C2519E-F033-466B-8B99-3921993D9BBA}"/>
                </a:ext>
              </a:extLst>
            </p:cNvPr>
            <p:cNvSpPr txBox="1"/>
            <p:nvPr/>
          </p:nvSpPr>
          <p:spPr>
            <a:xfrm>
              <a:off x="520410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Överlämnande</a:t>
              </a:r>
            </a:p>
          </p:txBody>
        </p:sp>
      </p:grpSp>
      <p:sp>
        <p:nvSpPr>
          <p:cNvPr id="22" name="object 18">
            <a:extLst>
              <a:ext uri="{FF2B5EF4-FFF2-40B4-BE49-F238E27FC236}">
                <a16:creationId xmlns:a16="http://schemas.microsoft.com/office/drawing/2014/main" id="{D567F0FC-2760-454A-B01B-5053B1DEF1A7}"/>
              </a:ext>
            </a:extLst>
          </p:cNvPr>
          <p:cNvSpPr txBox="1"/>
          <p:nvPr/>
        </p:nvSpPr>
        <p:spPr>
          <a:xfrm>
            <a:off x="1523999" y="2217230"/>
            <a:ext cx="1903355" cy="153888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dirty="0">
                <a:solidFill>
                  <a:srgbClr val="000000"/>
                </a:solidFill>
                <a:cs typeface="Arial"/>
              </a:rPr>
              <a:t>Indata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Besiktningsprotokoll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Drift- och skötselinstruktioner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Relationshandlingar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Ev. certifiering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Slutbesked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dirty="0">
                <a:solidFill>
                  <a:srgbClr val="000000"/>
                </a:solidFill>
                <a:cs typeface="Arial"/>
              </a:rPr>
              <a:t>Datum för 2 års besiktning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dirty="0">
                <a:cs typeface="Arial"/>
              </a:rPr>
              <a:t>Garantitider (speciella garantier)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dirty="0">
                <a:cs typeface="Arial"/>
              </a:rPr>
              <a:t>CE-märkning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endParaRPr sz="10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E02AC2B7-1366-41A4-992E-0FF14276C254}"/>
              </a:ext>
            </a:extLst>
          </p:cNvPr>
          <p:cNvSpPr txBox="1"/>
          <p:nvPr/>
        </p:nvSpPr>
        <p:spPr>
          <a:xfrm>
            <a:off x="3722103" y="2217230"/>
            <a:ext cx="1805239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spc="-3" dirty="0">
                <a:solidFill>
                  <a:srgbClr val="000000"/>
                </a:solidFill>
                <a:cs typeface="Arial"/>
              </a:rPr>
              <a:t>Aktiviteter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Dokumentation till förvaltning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Överlämnandemöte 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Projektsamordning och e</a:t>
            </a:r>
            <a:r>
              <a:rPr lang="sv-SE" sz="1000" spc="-3" dirty="0">
                <a:solidFill>
                  <a:srgbClr val="000000"/>
                </a:solidFill>
                <a:cs typeface="Arial"/>
              </a:rPr>
              <a:t>rfarenhetsåterföring</a:t>
            </a:r>
            <a:endParaRPr lang="sv-SE" sz="1000" spc="-3" dirty="0"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endParaRPr lang="sv-SE" sz="1000" spc="-3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2" name="object 18">
            <a:extLst>
              <a:ext uri="{FF2B5EF4-FFF2-40B4-BE49-F238E27FC236}">
                <a16:creationId xmlns:a16="http://schemas.microsoft.com/office/drawing/2014/main" id="{0BA8808C-39C9-490A-B95D-C23CD3DCF4BB}"/>
              </a:ext>
            </a:extLst>
          </p:cNvPr>
          <p:cNvSpPr txBox="1"/>
          <p:nvPr/>
        </p:nvSpPr>
        <p:spPr>
          <a:xfrm>
            <a:off x="5920209" y="2223358"/>
            <a:ext cx="1888372" cy="76944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8547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b="1" dirty="0">
                <a:solidFill>
                  <a:srgbClr val="000000"/>
                </a:solidFill>
                <a:cs typeface="Arial"/>
              </a:rPr>
              <a:t>Utdata</a:t>
            </a:r>
            <a:endParaRPr lang="sv-SE" sz="1000" spc="-3" dirty="0">
              <a:solidFill>
                <a:srgbClr val="000000"/>
              </a:solidFill>
              <a:cs typeface="Arial"/>
            </a:endParaRP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cs typeface="Arial"/>
              </a:rPr>
              <a:t>Överlämnandeprotokoll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Rutiner för felanmälan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r>
              <a:rPr lang="sv-SE" sz="1000" spc="-3" dirty="0">
                <a:solidFill>
                  <a:srgbClr val="000000"/>
                </a:solidFill>
                <a:cs typeface="Arial"/>
              </a:rPr>
              <a:t>Erfarenhetsåterföringsprotokoll</a:t>
            </a:r>
          </a:p>
          <a:p>
            <a:pPr marL="73502" indent="-64955"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929" algn="l"/>
              </a:tabLst>
              <a:defRPr/>
            </a:pPr>
            <a:endParaRPr lang="sv-SE" sz="1000" spc="-3" dirty="0">
              <a:solidFill>
                <a:srgbClr val="000000"/>
              </a:solidFill>
              <a:cs typeface="Arial"/>
            </a:endParaRPr>
          </a:p>
        </p:txBody>
      </p:sp>
      <p:grpSp>
        <p:nvGrpSpPr>
          <p:cNvPr id="85" name="Grupp 84">
            <a:extLst>
              <a:ext uri="{FF2B5EF4-FFF2-40B4-BE49-F238E27FC236}">
                <a16:creationId xmlns:a16="http://schemas.microsoft.com/office/drawing/2014/main" id="{E9552F45-D9D7-4826-A8E6-430A45CF54C2}"/>
              </a:ext>
            </a:extLst>
          </p:cNvPr>
          <p:cNvGrpSpPr/>
          <p:nvPr/>
        </p:nvGrpSpPr>
        <p:grpSpPr>
          <a:xfrm>
            <a:off x="4383957" y="1367559"/>
            <a:ext cx="1109907" cy="443962"/>
            <a:chOff x="3073088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86" name="Pil: sparr 85">
              <a:extLst>
                <a:ext uri="{FF2B5EF4-FFF2-40B4-BE49-F238E27FC236}">
                  <a16:creationId xmlns:a16="http://schemas.microsoft.com/office/drawing/2014/main" id="{56EA0C3A-E668-463B-9D8A-F196D0296E66}"/>
                </a:ext>
              </a:extLst>
            </p:cNvPr>
            <p:cNvSpPr/>
            <p:nvPr/>
          </p:nvSpPr>
          <p:spPr>
            <a:xfrm>
              <a:off x="3073088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10113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1011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7" name="Pil: sparr 10">
              <a:extLst>
                <a:ext uri="{FF2B5EF4-FFF2-40B4-BE49-F238E27FC236}">
                  <a16:creationId xmlns:a16="http://schemas.microsoft.com/office/drawing/2014/main" id="{A2E4031E-C053-4326-87CB-CD8C500FF1E4}"/>
                </a:ext>
              </a:extLst>
            </p:cNvPr>
            <p:cNvSpPr txBox="1"/>
            <p:nvPr/>
          </p:nvSpPr>
          <p:spPr>
            <a:xfrm>
              <a:off x="3295069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Projektering</a:t>
              </a:r>
            </a:p>
          </p:txBody>
        </p:sp>
      </p:grpSp>
      <p:grpSp>
        <p:nvGrpSpPr>
          <p:cNvPr id="88" name="Grupp 87">
            <a:extLst>
              <a:ext uri="{FF2B5EF4-FFF2-40B4-BE49-F238E27FC236}">
                <a16:creationId xmlns:a16="http://schemas.microsoft.com/office/drawing/2014/main" id="{1850A4E4-1E3C-4AD0-848D-BEB9CC1196A6}"/>
              </a:ext>
            </a:extLst>
          </p:cNvPr>
          <p:cNvGrpSpPr/>
          <p:nvPr/>
        </p:nvGrpSpPr>
        <p:grpSpPr>
          <a:xfrm>
            <a:off x="3430638" y="1367559"/>
            <a:ext cx="1109907" cy="443962"/>
            <a:chOff x="2118567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89" name="Pil: sparr 88">
              <a:extLst>
                <a:ext uri="{FF2B5EF4-FFF2-40B4-BE49-F238E27FC236}">
                  <a16:creationId xmlns:a16="http://schemas.microsoft.com/office/drawing/2014/main" id="{934B9032-C382-43D7-85C0-7937572307FB}"/>
                </a:ext>
              </a:extLst>
            </p:cNvPr>
            <p:cNvSpPr/>
            <p:nvPr/>
          </p:nvSpPr>
          <p:spPr>
            <a:xfrm>
              <a:off x="2118567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0" name="Pil: sparr 8">
              <a:extLst>
                <a:ext uri="{FF2B5EF4-FFF2-40B4-BE49-F238E27FC236}">
                  <a16:creationId xmlns:a16="http://schemas.microsoft.com/office/drawing/2014/main" id="{BA1B6784-6124-465B-AAEC-B88074A275B4}"/>
                </a:ext>
              </a:extLst>
            </p:cNvPr>
            <p:cNvSpPr txBox="1"/>
            <p:nvPr/>
          </p:nvSpPr>
          <p:spPr>
            <a:xfrm>
              <a:off x="2340548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Upphandling</a:t>
              </a:r>
            </a:p>
          </p:txBody>
        </p:sp>
      </p:grpSp>
      <p:grpSp>
        <p:nvGrpSpPr>
          <p:cNvPr id="91" name="Grupp 90">
            <a:extLst>
              <a:ext uri="{FF2B5EF4-FFF2-40B4-BE49-F238E27FC236}">
                <a16:creationId xmlns:a16="http://schemas.microsoft.com/office/drawing/2014/main" id="{F5E1B85A-57D7-43FC-855E-64AB30159CA1}"/>
              </a:ext>
            </a:extLst>
          </p:cNvPr>
          <p:cNvGrpSpPr/>
          <p:nvPr/>
        </p:nvGrpSpPr>
        <p:grpSpPr>
          <a:xfrm>
            <a:off x="2477319" y="1367559"/>
            <a:ext cx="1109907" cy="443962"/>
            <a:chOff x="1157860" y="562774"/>
            <a:chExt cx="1109907" cy="44396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92" name="Pil: sparr 91">
              <a:extLst>
                <a:ext uri="{FF2B5EF4-FFF2-40B4-BE49-F238E27FC236}">
                  <a16:creationId xmlns:a16="http://schemas.microsoft.com/office/drawing/2014/main" id="{509C7309-ACA0-4587-A38A-38F28B6C77A4}"/>
                </a:ext>
              </a:extLst>
            </p:cNvPr>
            <p:cNvSpPr/>
            <p:nvPr/>
          </p:nvSpPr>
          <p:spPr>
            <a:xfrm>
              <a:off x="1157860" y="562774"/>
              <a:ext cx="1109907" cy="443962"/>
            </a:xfrm>
            <a:prstGeom prst="chevron">
              <a:avLst/>
            </a:pr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3" name="Pil: sparr 6">
              <a:extLst>
                <a:ext uri="{FF2B5EF4-FFF2-40B4-BE49-F238E27FC236}">
                  <a16:creationId xmlns:a16="http://schemas.microsoft.com/office/drawing/2014/main" id="{26C25390-EBFF-4768-9642-88B2DFB4306D}"/>
                </a:ext>
              </a:extLst>
            </p:cNvPr>
            <p:cNvSpPr txBox="1"/>
            <p:nvPr/>
          </p:nvSpPr>
          <p:spPr>
            <a:xfrm>
              <a:off x="1379841" y="562774"/>
              <a:ext cx="665945" cy="44396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kern="1200" dirty="0"/>
                <a:t>Förstudie</a:t>
              </a:r>
            </a:p>
          </p:txBody>
        </p:sp>
      </p:grpSp>
      <p:grpSp>
        <p:nvGrpSpPr>
          <p:cNvPr id="94" name="Grupp 93">
            <a:extLst>
              <a:ext uri="{FF2B5EF4-FFF2-40B4-BE49-F238E27FC236}">
                <a16:creationId xmlns:a16="http://schemas.microsoft.com/office/drawing/2014/main" id="{548C14A5-04B5-4121-AAC7-7A82F3DD350C}"/>
              </a:ext>
            </a:extLst>
          </p:cNvPr>
          <p:cNvGrpSpPr/>
          <p:nvPr/>
        </p:nvGrpSpPr>
        <p:grpSpPr>
          <a:xfrm>
            <a:off x="1524000" y="1367559"/>
            <a:ext cx="1109907" cy="443962"/>
            <a:chOff x="2118567" y="562774"/>
            <a:chExt cx="1109907" cy="443962"/>
          </a:xfrm>
          <a:solidFill>
            <a:srgbClr val="C0504D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95" name="Pil: sparr 94">
              <a:extLst>
                <a:ext uri="{FF2B5EF4-FFF2-40B4-BE49-F238E27FC236}">
                  <a16:creationId xmlns:a16="http://schemas.microsoft.com/office/drawing/2014/main" id="{B2A6DD6E-7C98-406B-8E15-E9F623DBBB4D}"/>
                </a:ext>
              </a:extLst>
            </p:cNvPr>
            <p:cNvSpPr/>
            <p:nvPr/>
          </p:nvSpPr>
          <p:spPr>
            <a:xfrm>
              <a:off x="2118567" y="562774"/>
              <a:ext cx="1109907" cy="443962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-505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6" name="Pil: sparr 8">
              <a:extLst>
                <a:ext uri="{FF2B5EF4-FFF2-40B4-BE49-F238E27FC236}">
                  <a16:creationId xmlns:a16="http://schemas.microsoft.com/office/drawing/2014/main" id="{B564A48C-B630-4BC2-8D43-131182E2D8E0}"/>
                </a:ext>
              </a:extLst>
            </p:cNvPr>
            <p:cNvSpPr txBox="1"/>
            <p:nvPr/>
          </p:nvSpPr>
          <p:spPr>
            <a:xfrm>
              <a:off x="2340548" y="562774"/>
              <a:ext cx="665945" cy="44396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800" dirty="0"/>
                <a:t>Byggprojekt</a:t>
              </a:r>
              <a:endParaRPr lang="sv-SE" sz="800" kern="1200" dirty="0"/>
            </a:p>
          </p:txBody>
        </p:sp>
      </p:grpSp>
      <p:sp>
        <p:nvSpPr>
          <p:cNvPr id="36" name="Frihandsfigur: Form 35">
            <a:extLst>
              <a:ext uri="{FF2B5EF4-FFF2-40B4-BE49-F238E27FC236}">
                <a16:creationId xmlns:a16="http://schemas.microsoft.com/office/drawing/2014/main" id="{D7C7954B-741C-4775-B2CD-385AF01A4A97}"/>
              </a:ext>
            </a:extLst>
          </p:cNvPr>
          <p:cNvSpPr/>
          <p:nvPr/>
        </p:nvSpPr>
        <p:spPr>
          <a:xfrm>
            <a:off x="678425" y="4121477"/>
            <a:ext cx="7870388" cy="534895"/>
          </a:xfrm>
          <a:custGeom>
            <a:avLst/>
            <a:gdLst>
              <a:gd name="connsiteX0" fmla="*/ 0 w 8294914"/>
              <a:gd name="connsiteY0" fmla="*/ 535505 h 1125049"/>
              <a:gd name="connsiteX1" fmla="*/ 2601686 w 8294914"/>
              <a:gd name="connsiteY1" fmla="*/ 1112448 h 1125049"/>
              <a:gd name="connsiteX2" fmla="*/ 6281057 w 8294914"/>
              <a:gd name="connsiteY2" fmla="*/ 45648 h 1125049"/>
              <a:gd name="connsiteX3" fmla="*/ 8294914 w 8294914"/>
              <a:gd name="connsiteY3" fmla="*/ 296019 h 1125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94914" h="1125049">
                <a:moveTo>
                  <a:pt x="0" y="535505"/>
                </a:moveTo>
                <a:cubicBezTo>
                  <a:pt x="777421" y="864798"/>
                  <a:pt x="1554843" y="1194091"/>
                  <a:pt x="2601686" y="1112448"/>
                </a:cubicBezTo>
                <a:cubicBezTo>
                  <a:pt x="3648529" y="1030805"/>
                  <a:pt x="5332186" y="181719"/>
                  <a:pt x="6281057" y="45648"/>
                </a:cubicBezTo>
                <a:cubicBezTo>
                  <a:pt x="7229928" y="-90423"/>
                  <a:pt x="7762421" y="102798"/>
                  <a:pt x="8294914" y="296019"/>
                </a:cubicBezTo>
              </a:path>
            </a:pathLst>
          </a:custGeom>
          <a:ln w="28575" cap="flat" cmpd="sng" algn="ctr">
            <a:solidFill>
              <a:srgbClr val="079D6B"/>
            </a:solidFill>
            <a:prstDash val="lg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7" name="Bildobjekt 36" descr="En bild som visar objekt&#10;&#10;Beskrivning genererad med mycket hög exakthet">
            <a:extLst>
              <a:ext uri="{FF2B5EF4-FFF2-40B4-BE49-F238E27FC236}">
                <a16:creationId xmlns:a16="http://schemas.microsoft.com/office/drawing/2014/main" id="{B0BCB569-4F06-4F5D-87DF-92A47340B07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11493" y="4327441"/>
            <a:ext cx="1066086" cy="43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24032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SBO_16_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3320178883A14F98BDA7628B26AAE7" ma:contentTypeVersion="11" ma:contentTypeDescription="Skapa ett nytt dokument." ma:contentTypeScope="" ma:versionID="60a0c63740c8e4c131565a2bfe62eab2">
  <xsd:schema xmlns:xsd="http://www.w3.org/2001/XMLSchema" xmlns:xs="http://www.w3.org/2001/XMLSchema" xmlns:p="http://schemas.microsoft.com/office/2006/metadata/properties" xmlns:ns2="d2de7ef3-d7c4-4e1f-a9c7-6b0526e025ec" xmlns:ns3="2cdf06a5-9333-4674-a585-3f14dcaab0f2" targetNamespace="http://schemas.microsoft.com/office/2006/metadata/properties" ma:root="true" ma:fieldsID="9ba719efac884b06f4c49bf180c933a5" ns2:_="" ns3:_="">
    <xsd:import namespace="d2de7ef3-d7c4-4e1f-a9c7-6b0526e025ec"/>
    <xsd:import namespace="2cdf06a5-9333-4674-a585-3f14dcaab0f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b42675354abf483b8c7ca0581fd592bc" minOccurs="0"/>
                <xsd:element ref="ns2:TaxCatchAll" minOccurs="0"/>
                <xsd:element ref="ns3:e7eb6f58bae844b0beaad9ddd48c1cbd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de7ef3-d7c4-4e1f-a9c7-6b0526e025e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3" nillable="true" ma:displayName="Taxonomy Catch All Column" ma:description="" ma:hidden="true" ma:list="{4ca1f712-0b09-40af-a4d0-00da70e10835}" ma:internalName="TaxCatchAll" ma:showField="CatchAllData" ma:web="d2de7ef3-d7c4-4e1f-a9c7-6b0526e025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f06a5-9333-4674-a585-3f14dcaab0f2" elementFormDefault="qualified">
    <xsd:import namespace="http://schemas.microsoft.com/office/2006/documentManagement/types"/>
    <xsd:import namespace="http://schemas.microsoft.com/office/infopath/2007/PartnerControls"/>
    <xsd:element name="b42675354abf483b8c7ca0581fd592bc" ma:index="12" ma:taxonomy="true" ma:internalName="b42675354abf483b8c7ca0581fd592bc" ma:taxonomyFieldName="Dokumenttyp" ma:displayName="Dokumenttyp" ma:default="" ma:fieldId="{b4267535-4abf-483b-8c7c-a0581fd592bc}" ma:sspId="48fe374c-f34b-469e-bda4-cec36b2cf303" ma:termSetId="cc65c504-39e5-440d-b091-e06d0f60454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7eb6f58bae844b0beaad9ddd48c1cbd" ma:index="15" ma:taxonomy="true" ma:internalName="e7eb6f58bae844b0beaad9ddd48c1cbd" ma:taxonomyFieldName="Funktion" ma:displayName="Funktion" ma:indexed="true" ma:readOnly="false" ma:default="" ma:fieldId="{e7eb6f58-bae8-44b0-beaa-d9ddd48c1cbd}" ma:sspId="48fe374c-f34b-469e-bda4-cec36b2cf303" ma:termSetId="7a538c8e-201e-43f5-b802-51377d5a9c3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2de7ef3-d7c4-4e1f-a9c7-6b0526e025ec">
      <Value>22</Value>
      <Value>27</Value>
    </TaxCatchAll>
    <b42675354abf483b8c7ca0581fd592bc xmlns="2cdf06a5-9333-4674-a585-3f14dcaab0f2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Instruktioner</TermName>
          <TermId xmlns="http://schemas.microsoft.com/office/infopath/2007/PartnerControls">17f2d78b-e60b-4a75-a60e-d92c60da822a</TermId>
        </TermInfo>
      </Terms>
    </b42675354abf483b8c7ca0581fd592bc>
    <e7eb6f58bae844b0beaad9ddd48c1cbd xmlns="2cdf06a5-9333-4674-a585-3f14dcaab0f2">
      <Terms xmlns="http://schemas.microsoft.com/office/infopath/2007/PartnerControls">
        <TermInfo xmlns="http://schemas.microsoft.com/office/infopath/2007/PartnerControls">
          <TermName xmlns="http://schemas.microsoft.com/office/infopath/2007/PartnerControls">Bygg</TermName>
          <TermId xmlns="http://schemas.microsoft.com/office/infopath/2007/PartnerControls">1f25840a-53d7-4b2e-9d53-cc9d7590f6e4</TermId>
        </TermInfo>
      </Terms>
    </e7eb6f58bae844b0beaad9ddd48c1cbd>
    <_dlc_DocId xmlns="d2de7ef3-d7c4-4e1f-a9c7-6b0526e025ec">63MMK27YVZZF-112020134-120</_dlc_DocId>
    <_dlc_DocIdUrl xmlns="d2de7ef3-d7c4-4e1f-a9c7-6b0526e025ec">
      <Url>https://skovdebostader.sharepoint.com/sites/dokumentcenter/_layouts/15/DocIdRedir.aspx?ID=63MMK27YVZZF-112020134-120</Url>
      <Description>63MMK27YVZZF-112020134-120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FAE5B2D-F909-490C-ABFB-170CAEBD83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de7ef3-d7c4-4e1f-a9c7-6b0526e025ec"/>
    <ds:schemaRef ds:uri="2cdf06a5-9333-4674-a585-3f14dcaab0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7CB04A-44B8-4E2B-8B14-947BE06F21FA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2cdf06a5-9333-4674-a585-3f14dcaab0f2"/>
    <ds:schemaRef ds:uri="d2de7ef3-d7c4-4e1f-a9c7-6b0526e025ec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2E6E624-26ED-4174-A1EB-740B7BF0B25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66AD0DF-0542-41FA-B8BD-35C928972C0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3089</TotalTime>
  <Words>238</Words>
  <Application>Microsoft Office PowerPoint</Application>
  <PresentationFormat>Bildspel på skärmen (16:9)</PresentationFormat>
  <Paragraphs>174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Chaparral Pro</vt:lpstr>
      <vt:lpstr>CorpidOT Heavy</vt:lpstr>
      <vt:lpstr>Presentation_SBO_16_9</vt:lpstr>
      <vt:lpstr>Byggprocessen </vt:lpstr>
      <vt:lpstr>Byggprocessen </vt:lpstr>
      <vt:lpstr>Byggprocessen </vt:lpstr>
      <vt:lpstr>Byggprocessen </vt:lpstr>
      <vt:lpstr>Byggprocessen </vt:lpstr>
      <vt:lpstr>Byggprocessen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Byggprocessen </dc:title>
  <dc:creator>Julia Dereke</dc:creator>
  <cp:lastModifiedBy>Linda Nörgaard</cp:lastModifiedBy>
  <cp:revision>201</cp:revision>
  <cp:lastPrinted>2018-06-01T09:11:09Z</cp:lastPrinted>
  <dcterms:created xsi:type="dcterms:W3CDTF">2016-08-29T11:27:13Z</dcterms:created>
  <dcterms:modified xsi:type="dcterms:W3CDTF">2019-02-28T09:47:42Z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0x010100363320178883A14F98BDA7628B26AAE7</vt:lpwstr>
  </property>
  <property fmtid="{D5CDD505-2E9C-101B-9397-08002B2CF9AE}" pid="3" name="_dlc_DocIdItemGuid">
    <vt:lpwstr>a37080ca-3ab0-4e55-8d52-07aad20585aa</vt:lpwstr>
  </property>
  <property fmtid="{D5CDD505-2E9C-101B-9397-08002B2CF9AE}" pid="4" name="Funktion">
    <vt:lpwstr>27;#Bygg|1f25840a-53d7-4b2e-9d53-cc9d7590f6e4</vt:lpwstr>
  </property>
  <property fmtid="{D5CDD505-2E9C-101B-9397-08002B2CF9AE}" pid="5" name="Dokumenttyp">
    <vt:lpwstr>22;#Instruktioner|17f2d78b-e60b-4a75-a60e-d92c60da822a</vt:lpwstr>
  </property>
</Properties>
</file>